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71" r:id="rId3"/>
    <p:sldId id="270" r:id="rId4"/>
    <p:sldId id="272" r:id="rId5"/>
    <p:sldId id="273" r:id="rId6"/>
    <p:sldId id="280" r:id="rId7"/>
    <p:sldId id="276" r:id="rId8"/>
    <p:sldId id="277" r:id="rId9"/>
    <p:sldId id="278" r:id="rId10"/>
    <p:sldId id="275" r:id="rId11"/>
    <p:sldId id="274" r:id="rId12"/>
    <p:sldId id="279" r:id="rId13"/>
    <p:sldId id="281" r:id="rId14"/>
    <p:sldId id="269" r:id="rId15"/>
  </p:sldIdLst>
  <p:sldSz cx="9144000" cy="6858000" type="screen4x3"/>
  <p:notesSz cx="6807200" cy="9939338"/>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606" autoAdjust="0"/>
  </p:normalViewPr>
  <p:slideViewPr>
    <p:cSldViewPr>
      <p:cViewPr>
        <p:scale>
          <a:sx n="66" d="100"/>
          <a:sy n="66" d="100"/>
        </p:scale>
        <p:origin x="-1506" y="-17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pPr>
              <a:defRPr/>
            </a:pPr>
            <a:fld id="{41B7CB28-56BA-48A3-81EC-F4CE5579AB51}" type="datetimeFigureOut">
              <a:rPr lang="zh-CN" altLang="en-US"/>
              <a:pPr>
                <a:defRPr/>
              </a:pPr>
              <a:t>2016/7/1</a:t>
            </a:fld>
            <a:endParaRPr lang="zh-CN" altLang="en-US"/>
          </a:p>
        </p:txBody>
      </p:sp>
      <p:sp>
        <p:nvSpPr>
          <p:cNvPr id="4" name="页脚占位符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pPr>
              <a:defRPr/>
            </a:pPr>
            <a:fld id="{E47CC51D-7347-4EC8-9520-748ACD4CFDEE}" type="slidenum">
              <a:rPr lang="zh-CN" altLang="en-US"/>
              <a:pPr>
                <a:defRPr/>
              </a:pPr>
              <a:t>‹#›</a:t>
            </a:fld>
            <a:endParaRPr lang="zh-CN" altLang="en-US"/>
          </a:p>
        </p:txBody>
      </p:sp>
    </p:spTree>
    <p:extLst>
      <p:ext uri="{BB962C8B-B14F-4D97-AF65-F5344CB8AC3E}">
        <p14:creationId xmlns:p14="http://schemas.microsoft.com/office/powerpoint/2010/main" val="1319858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6038" y="0"/>
            <a:ext cx="2949575"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F7FD6000-59D2-433D-B0CE-49A207377948}" type="datetimeFigureOut">
              <a:rPr lang="zh-CN" altLang="en-US"/>
              <a:pPr>
                <a:defRPr/>
              </a:pPr>
              <a:t>2016/7/1</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1038" y="4721225"/>
            <a:ext cx="5445125" cy="4471988"/>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440863"/>
            <a:ext cx="2949575"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6038" y="9440863"/>
            <a:ext cx="2949575" cy="4968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C263CDA-D70A-4E02-AE49-65E9AC4119EB}" type="slidenum">
              <a:rPr lang="zh-CN" altLang="en-US"/>
              <a:pPr>
                <a:defRPr/>
              </a:pPr>
              <a:t>‹#›</a:t>
            </a:fld>
            <a:endParaRPr lang="zh-CN" altLang="en-US"/>
          </a:p>
        </p:txBody>
      </p:sp>
    </p:spTree>
    <p:extLst>
      <p:ext uri="{BB962C8B-B14F-4D97-AF65-F5344CB8AC3E}">
        <p14:creationId xmlns:p14="http://schemas.microsoft.com/office/powerpoint/2010/main" val="3373675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我叫代锋，大家都知道了哈，由于我个人原因，需要回家考驾照，给小新和大家工作安排上带来的不变希望大家谅解，算上今天是我在网易的第</a:t>
            </a:r>
            <a:r>
              <a:rPr lang="en-US" altLang="zh-CN" dirty="0" smtClean="0"/>
              <a:t>45</a:t>
            </a:r>
            <a:r>
              <a:rPr lang="zh-CN" altLang="en-US" dirty="0" smtClean="0"/>
              <a:t>天，能和大家一起工作和实习一个半月，非常开心，非常感激，也非常珍惜。</a:t>
            </a:r>
            <a:endParaRPr lang="en-US" altLang="zh-CN" dirty="0" smtClean="0"/>
          </a:p>
          <a:p>
            <a:r>
              <a:rPr lang="zh-CN" altLang="en-US" dirty="0" smtClean="0"/>
              <a:t>直奔主题：我今天展示的内容是 游戏战斗查看器 </a:t>
            </a:r>
            <a:r>
              <a:rPr lang="en-US" altLang="zh-CN" dirty="0" err="1" smtClean="0"/>
              <a:t>BattleInspector</a:t>
            </a:r>
            <a:r>
              <a:rPr lang="zh-CN" altLang="en-US" dirty="0" smtClean="0"/>
              <a:t>，是一个本地的</a:t>
            </a:r>
            <a:r>
              <a:rPr lang="en-US" altLang="zh-CN" dirty="0" smtClean="0"/>
              <a:t>UI</a:t>
            </a:r>
            <a:r>
              <a:rPr lang="zh-CN" altLang="en-US" dirty="0" smtClean="0"/>
              <a:t>程序，通过</a:t>
            </a:r>
            <a:r>
              <a:rPr lang="en-US" altLang="zh-CN" dirty="0" smtClean="0"/>
              <a:t>UI</a:t>
            </a:r>
            <a:r>
              <a:rPr lang="zh-CN" altLang="en-US" dirty="0" smtClean="0"/>
              <a:t>操作修改和同步服务端游戏实体的数据。</a:t>
            </a:r>
          </a:p>
        </p:txBody>
      </p:sp>
      <p:sp>
        <p:nvSpPr>
          <p:cNvPr id="4" name="灯片编号占位符 3"/>
          <p:cNvSpPr>
            <a:spLocks noGrp="1"/>
          </p:cNvSpPr>
          <p:nvPr>
            <p:ph type="sldNum" sz="quarter" idx="5"/>
          </p:nvPr>
        </p:nvSpPr>
        <p:spPr/>
        <p:txBody>
          <a:bodyPr/>
          <a:lstStyle/>
          <a:p>
            <a:pPr>
              <a:defRPr/>
            </a:pPr>
            <a:fld id="{71CAFB25-63D5-4869-B67E-64900B16C4BD}"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1.</a:t>
            </a:r>
            <a:r>
              <a:rPr lang="zh-CN" altLang="en-US" dirty="0" smtClean="0"/>
              <a:t>实习还做了另外一个小工具：</a:t>
            </a:r>
            <a:endParaRPr lang="en-US" altLang="zh-CN" dirty="0" smtClean="0"/>
          </a:p>
          <a:p>
            <a:r>
              <a:rPr lang="zh-CN" altLang="en-US" dirty="0" smtClean="0"/>
              <a:t>特征路径的工具</a:t>
            </a:r>
            <a:endParaRPr lang="en-US" altLang="zh-CN" dirty="0" smtClean="0"/>
          </a:p>
          <a:p>
            <a:r>
              <a:rPr lang="zh-CN" altLang="en-US" dirty="0" smtClean="0"/>
              <a:t>程序模块如上图显示，结构模型相对于战斗查看器程序要简单点，就不细说；</a:t>
            </a:r>
            <a:endParaRPr lang="en-US" altLang="zh-CN" dirty="0" smtClean="0"/>
          </a:p>
          <a:p>
            <a:r>
              <a:rPr lang="zh-CN" altLang="en-US" dirty="0" smtClean="0"/>
              <a:t>编程实现的内容：</a:t>
            </a:r>
            <a:endParaRPr lang="en-US" altLang="zh-CN" dirty="0" smtClean="0"/>
          </a:p>
          <a:p>
            <a:r>
              <a:rPr lang="zh-CN" altLang="en-US" dirty="0" smtClean="0"/>
              <a:t>文件检索：</a:t>
            </a:r>
            <a:endParaRPr lang="en-US" altLang="zh-CN" dirty="0" smtClean="0"/>
          </a:p>
          <a:p>
            <a:r>
              <a:rPr lang="zh-CN" altLang="en-US" dirty="0" smtClean="0"/>
              <a:t>检索指定文件夹下的所有文件，可以检索特效文件夹下的</a:t>
            </a:r>
            <a:r>
              <a:rPr lang="en-US" altLang="zh-CN" dirty="0" smtClean="0"/>
              <a:t>.</a:t>
            </a:r>
            <a:r>
              <a:rPr lang="en-US" altLang="zh-CN" dirty="0" err="1" smtClean="0"/>
              <a:t>sfx</a:t>
            </a:r>
            <a:r>
              <a:rPr lang="zh-CN" altLang="en-US" dirty="0" smtClean="0"/>
              <a:t>格式的文件；</a:t>
            </a:r>
            <a:endParaRPr lang="en-US" altLang="zh-CN" dirty="0" smtClean="0"/>
          </a:p>
          <a:p>
            <a:r>
              <a:rPr lang="zh-CN" altLang="en-US" dirty="0" smtClean="0"/>
              <a:t>名单规则的匹配：正则表达式定义匹配的规则，</a:t>
            </a:r>
            <a:r>
              <a:rPr lang="en-US" altLang="zh-CN" dirty="0" smtClean="0"/>
              <a:t>python re</a:t>
            </a:r>
            <a:r>
              <a:rPr lang="zh-CN" altLang="en-US" dirty="0" smtClean="0"/>
              <a:t>的包去解析正则式；</a:t>
            </a:r>
            <a:endParaRPr lang="en-US" altLang="zh-CN" dirty="0" smtClean="0"/>
          </a:p>
          <a:p>
            <a:r>
              <a:rPr lang="zh-CN" altLang="en-US" dirty="0" smtClean="0"/>
              <a:t>日志模块：和之前内容是一致；</a:t>
            </a:r>
            <a:endParaRPr lang="en-US" altLang="zh-CN" dirty="0" smtClean="0"/>
          </a:p>
          <a:p>
            <a:r>
              <a:rPr lang="zh-CN" altLang="en-US" dirty="0" smtClean="0"/>
              <a:t>配置文件模块：和之前内容是一致；</a:t>
            </a:r>
            <a:endParaRPr lang="en-US" altLang="zh-CN" dirty="0" smtClean="0"/>
          </a:p>
          <a:p>
            <a:endParaRPr lang="en-US" altLang="zh-CN" dirty="0" smtClean="0"/>
          </a:p>
          <a:p>
            <a:r>
              <a:rPr lang="en-US" altLang="zh-CN" dirty="0" smtClean="0"/>
              <a:t>2.</a:t>
            </a:r>
            <a:r>
              <a:rPr lang="zh-CN" altLang="en-US" dirty="0" smtClean="0"/>
              <a:t>最后输出的结果是：</a:t>
            </a:r>
            <a:endParaRPr lang="en-US" altLang="zh-CN" dirty="0" smtClean="0"/>
          </a:p>
          <a:p>
            <a:r>
              <a:rPr lang="zh-CN" altLang="en-US" dirty="0" smtClean="0"/>
              <a:t>根据最后的标记为来区分黑白名单；</a:t>
            </a:r>
            <a:endParaRPr lang="en-US" altLang="zh-CN" dirty="0" smtClean="0"/>
          </a:p>
          <a:p>
            <a:r>
              <a:rPr lang="zh-CN" altLang="en-US" dirty="0" smtClean="0"/>
              <a:t>白名单</a:t>
            </a:r>
            <a:r>
              <a:rPr lang="en-US" altLang="zh-CN" dirty="0" smtClean="0">
                <a:sym typeface="Wingdings" pitchFamily="2" charset="2"/>
              </a:rPr>
              <a:t>: (1)</a:t>
            </a:r>
            <a:r>
              <a:rPr lang="zh-CN" altLang="en-US" dirty="0" smtClean="0"/>
              <a:t>策划填表生成的特效白名单，</a:t>
            </a:r>
            <a:r>
              <a:rPr lang="en-US" altLang="zh-CN" dirty="0" smtClean="0"/>
              <a:t>(2)</a:t>
            </a:r>
            <a:r>
              <a:rPr lang="zh-CN" altLang="en-US" dirty="0" smtClean="0"/>
              <a:t>游戏特效控制文件生成的特效白名单</a:t>
            </a:r>
            <a:r>
              <a:rPr lang="en-US" altLang="zh-CN" dirty="0" smtClean="0"/>
              <a:t>, (3)</a:t>
            </a:r>
            <a:r>
              <a:rPr lang="zh-CN" altLang="en-US" dirty="0" smtClean="0"/>
              <a:t>配置文件自定义添加的特效白名单</a:t>
            </a:r>
            <a:r>
              <a:rPr lang="en-US" altLang="zh-CN" dirty="0" smtClean="0"/>
              <a:t>, (4)</a:t>
            </a:r>
            <a:r>
              <a:rPr lang="zh-CN" altLang="en-US" dirty="0" smtClean="0"/>
              <a:t>美术资源生成的特效白名单</a:t>
            </a:r>
            <a:r>
              <a:rPr lang="en-US" altLang="zh-CN" dirty="0" smtClean="0"/>
              <a:t>,</a:t>
            </a:r>
          </a:p>
          <a:p>
            <a:r>
              <a:rPr lang="zh-CN" altLang="en-US" dirty="0" smtClean="0"/>
              <a:t>黑名单</a:t>
            </a:r>
            <a:r>
              <a:rPr lang="en-US" altLang="zh-CN" dirty="0" smtClean="0">
                <a:sym typeface="Wingdings" pitchFamily="2" charset="2"/>
              </a:rPr>
              <a:t>: (1)</a:t>
            </a:r>
            <a:r>
              <a:rPr lang="zh-CN" altLang="en-US" dirty="0" smtClean="0">
                <a:sym typeface="Wingdings" pitchFamily="2" charset="2"/>
              </a:rPr>
              <a:t>特效文件命名特征产生的黑名单</a:t>
            </a:r>
            <a:r>
              <a:rPr lang="en-US" altLang="zh-CN" dirty="0" smtClean="0">
                <a:sym typeface="Wingdings" pitchFamily="2" charset="2"/>
              </a:rPr>
              <a:t>, (2)</a:t>
            </a:r>
            <a:r>
              <a:rPr lang="zh-CN" altLang="en-US" dirty="0" smtClean="0">
                <a:sym typeface="Wingdings" pitchFamily="2" charset="2"/>
              </a:rPr>
              <a:t>配置文件自定义添加的特效黑名单</a:t>
            </a:r>
            <a:r>
              <a:rPr lang="en-US" altLang="zh-CN" dirty="0" smtClean="0">
                <a:sym typeface="Wingdings" pitchFamily="2" charset="2"/>
              </a:rPr>
              <a:t>;</a:t>
            </a:r>
          </a:p>
          <a:p>
            <a:r>
              <a:rPr lang="zh-CN" altLang="en-US" dirty="0" smtClean="0">
                <a:sym typeface="Wingdings" pitchFamily="2" charset="2"/>
              </a:rPr>
              <a:t>白</a:t>
            </a:r>
            <a:r>
              <a:rPr lang="en-US" altLang="zh-CN" dirty="0" smtClean="0">
                <a:sym typeface="Wingdings" pitchFamily="2" charset="2"/>
              </a:rPr>
              <a:t>-</a:t>
            </a:r>
            <a:r>
              <a:rPr lang="zh-CN" altLang="en-US" dirty="0" smtClean="0">
                <a:sym typeface="Wingdings" pitchFamily="2" charset="2"/>
              </a:rPr>
              <a:t>黑：</a:t>
            </a:r>
            <a:endParaRPr lang="en-US" altLang="zh-CN" dirty="0" smtClean="0">
              <a:sym typeface="Wingdings" pitchFamily="2" charset="2"/>
            </a:endParaRPr>
          </a:p>
          <a:p>
            <a:r>
              <a:rPr lang="zh-CN" altLang="en-US" dirty="0" smtClean="0">
                <a:sym typeface="Wingdings" pitchFamily="2" charset="2"/>
              </a:rPr>
              <a:t>黑</a:t>
            </a:r>
            <a:r>
              <a:rPr lang="en-US" altLang="zh-CN" dirty="0" smtClean="0">
                <a:sym typeface="Wingdings" pitchFamily="2" charset="2"/>
              </a:rPr>
              <a:t>-</a:t>
            </a:r>
            <a:r>
              <a:rPr lang="zh-CN" altLang="en-US" dirty="0" smtClean="0">
                <a:sym typeface="Wingdings" pitchFamily="2" charset="2"/>
              </a:rPr>
              <a:t>白：</a:t>
            </a:r>
            <a:endParaRPr lang="en-US" altLang="zh-CN" dirty="0" smtClean="0">
              <a:sym typeface="Wingdings" pitchFamily="2" charset="2"/>
            </a:endParaRPr>
          </a:p>
          <a:p>
            <a:r>
              <a:rPr lang="zh-CN" altLang="en-US" dirty="0" smtClean="0">
                <a:sym typeface="Wingdings" pitchFamily="2" charset="2"/>
              </a:rPr>
              <a:t>非黑非白：</a:t>
            </a:r>
            <a:endParaRPr lang="en-US" altLang="zh-CN" dirty="0" smtClean="0">
              <a:sym typeface="Wingdings" pitchFamily="2" charset="2"/>
            </a:endParaRPr>
          </a:p>
          <a:p>
            <a:r>
              <a:rPr lang="zh-CN" altLang="en-US" dirty="0" smtClean="0">
                <a:sym typeface="Wingdings" pitchFamily="2" charset="2"/>
              </a:rPr>
              <a:t>同黑同白：</a:t>
            </a:r>
            <a:endParaRPr lang="en-US" altLang="zh-CN" dirty="0" smtClean="0"/>
          </a:p>
          <a:p>
            <a:endParaRPr lang="en-US" altLang="zh-CN" dirty="0" smtClean="0"/>
          </a:p>
        </p:txBody>
      </p:sp>
      <p:sp>
        <p:nvSpPr>
          <p:cNvPr id="4" name="灯片编号占位符 3"/>
          <p:cNvSpPr>
            <a:spLocks noGrp="1"/>
          </p:cNvSpPr>
          <p:nvPr>
            <p:ph type="sldNum" sz="quarter" idx="5"/>
          </p:nvPr>
        </p:nvSpPr>
        <p:spPr/>
        <p:txBody>
          <a:bodyPr/>
          <a:lstStyle/>
          <a:p>
            <a:pPr>
              <a:defRPr/>
            </a:pPr>
            <a:fld id="{E86D125D-80D8-4515-9324-1BD0A8ED44F7}" type="slidenum">
              <a:rPr lang="zh-CN" altLang="en-US" smtClean="0"/>
              <a:pPr>
                <a:defRPr/>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AutoNum type="arabicPeriod"/>
            </a:pPr>
            <a:r>
              <a:rPr lang="zh-CN" altLang="en-US" dirty="0" smtClean="0"/>
              <a:t>解决程序卡顿的问题，首先是要找到原因，调试程序测试每个模块耗时的时长。</a:t>
            </a:r>
            <a:r>
              <a:rPr lang="en-US" altLang="zh-CN" dirty="0" err="1" smtClean="0"/>
              <a:t>Rpyc</a:t>
            </a:r>
            <a:r>
              <a:rPr lang="zh-CN" altLang="en-US" dirty="0" smtClean="0"/>
              <a:t>访问服务端需要</a:t>
            </a:r>
            <a:r>
              <a:rPr lang="en-US" altLang="zh-CN" dirty="0" smtClean="0"/>
              <a:t>3</a:t>
            </a:r>
            <a:r>
              <a:rPr lang="zh-CN" altLang="en-US" dirty="0" smtClean="0"/>
              <a:t>秒左右，其他操作才</a:t>
            </a:r>
            <a:r>
              <a:rPr lang="en-US" altLang="zh-CN" dirty="0" smtClean="0"/>
              <a:t>0.02</a:t>
            </a:r>
            <a:r>
              <a:rPr lang="zh-CN" altLang="en-US" dirty="0" smtClean="0"/>
              <a:t>秒；</a:t>
            </a:r>
            <a:endParaRPr lang="en-US" altLang="zh-CN" dirty="0" smtClean="0"/>
          </a:p>
          <a:p>
            <a:pPr marL="0" indent="0">
              <a:buNone/>
            </a:pPr>
            <a:r>
              <a:rPr lang="en-US" altLang="zh-CN" baseline="0" dirty="0" smtClean="0"/>
              <a:t>   </a:t>
            </a:r>
            <a:r>
              <a:rPr lang="en-US" altLang="zh-CN" dirty="0" smtClean="0"/>
              <a:t>google</a:t>
            </a:r>
            <a:r>
              <a:rPr lang="en-US" altLang="zh-CN" baseline="0" dirty="0" smtClean="0"/>
              <a:t> blog </a:t>
            </a:r>
            <a:r>
              <a:rPr lang="zh-CN" altLang="en-US" baseline="0" dirty="0" smtClean="0"/>
              <a:t>搜索到相关内容的解决方案来验证这一想法，自己实现一遍解决</a:t>
            </a:r>
            <a:r>
              <a:rPr lang="zh-CN" altLang="en-US" baseline="0" smtClean="0"/>
              <a:t>方案；然后</a:t>
            </a:r>
            <a:r>
              <a:rPr lang="zh-CN" altLang="en-US" baseline="0" dirty="0" smtClean="0"/>
              <a:t>把解决的思路牵引到自己问题的解决上来。</a:t>
            </a:r>
            <a:endParaRPr lang="zh-CN" altLang="en-US" dirty="0" smtClean="0"/>
          </a:p>
        </p:txBody>
      </p:sp>
      <p:sp>
        <p:nvSpPr>
          <p:cNvPr id="4" name="灯片编号占位符 3"/>
          <p:cNvSpPr>
            <a:spLocks noGrp="1"/>
          </p:cNvSpPr>
          <p:nvPr>
            <p:ph type="sldNum" sz="quarter" idx="5"/>
          </p:nvPr>
        </p:nvSpPr>
        <p:spPr/>
        <p:txBody>
          <a:bodyPr/>
          <a:lstStyle/>
          <a:p>
            <a:pPr>
              <a:defRPr/>
            </a:pPr>
            <a:fld id="{F42C693B-8675-4239-A3AC-4141A58A5E4F}" type="slidenum">
              <a:rPr lang="zh-CN" altLang="en-US" smtClean="0"/>
              <a:pPr>
                <a:defRPr/>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1.</a:t>
            </a:r>
            <a:r>
              <a:rPr lang="zh-CN" altLang="en-US" dirty="0" smtClean="0"/>
              <a:t>高亮问题的解决，也是最后测试无法实现，最后猜测可能还是和我最初的想法是一样，直接</a:t>
            </a:r>
            <a:r>
              <a:rPr lang="en-US" altLang="zh-CN" dirty="0" err="1" smtClean="0"/>
              <a:t>rpyc</a:t>
            </a:r>
            <a:r>
              <a:rPr lang="zh-CN" altLang="en-US" dirty="0" smtClean="0"/>
              <a:t>访问和直接导入命名空间操作数据可能不在同一个空间；</a:t>
            </a:r>
            <a:endParaRPr lang="en-US" altLang="zh-CN" dirty="0" smtClean="0"/>
          </a:p>
          <a:p>
            <a:r>
              <a:rPr lang="zh-CN" altLang="en-US" dirty="0" smtClean="0"/>
              <a:t>最后全部采用</a:t>
            </a:r>
            <a:r>
              <a:rPr lang="en-US" altLang="zh-CN" dirty="0" err="1" smtClean="0"/>
              <a:t>rpyc</a:t>
            </a:r>
            <a:r>
              <a:rPr lang="zh-CN" altLang="en-US" dirty="0" smtClean="0"/>
              <a:t>访问实体和函数，最后就解决了这个问题。</a:t>
            </a:r>
          </a:p>
        </p:txBody>
      </p:sp>
      <p:sp>
        <p:nvSpPr>
          <p:cNvPr id="4" name="灯片编号占位符 3"/>
          <p:cNvSpPr>
            <a:spLocks noGrp="1"/>
          </p:cNvSpPr>
          <p:nvPr>
            <p:ph type="sldNum" sz="quarter" idx="5"/>
          </p:nvPr>
        </p:nvSpPr>
        <p:spPr/>
        <p:txBody>
          <a:bodyPr/>
          <a:lstStyle/>
          <a:p>
            <a:pPr>
              <a:defRPr/>
            </a:pPr>
            <a:fld id="{BC1988D6-B036-4315-B871-7CE79B7BC986}" type="slidenum">
              <a:rPr lang="zh-CN" altLang="en-US" smtClean="0"/>
              <a:pPr>
                <a:defRPr/>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a:t>
            </a:r>
            <a:r>
              <a:rPr lang="zh-CN" altLang="en-US" smtClean="0"/>
              <a:t>投影切换到复制</a:t>
            </a:r>
            <a:r>
              <a:rPr lang="en-US" altLang="zh-CN" smtClean="0"/>
              <a:t>)</a:t>
            </a:r>
          </a:p>
          <a:p>
            <a:r>
              <a:rPr lang="en-US" altLang="zh-CN" dirty="0" smtClean="0"/>
              <a:t>1.</a:t>
            </a:r>
            <a:r>
              <a:rPr lang="zh-CN" altLang="en-US" dirty="0" smtClean="0"/>
              <a:t>高亮显示；</a:t>
            </a:r>
            <a:endParaRPr lang="en-US" altLang="zh-CN" dirty="0" smtClean="0"/>
          </a:p>
          <a:p>
            <a:r>
              <a:rPr lang="zh-CN" altLang="en-US" dirty="0" smtClean="0"/>
              <a:t>修改攻击力和血条，有了这个工具，通关毫无压力了；</a:t>
            </a:r>
            <a:endParaRPr lang="en-US" altLang="zh-CN" dirty="0" smtClean="0"/>
          </a:p>
          <a:p>
            <a:r>
              <a:rPr lang="en-US" altLang="zh-CN" dirty="0" smtClean="0"/>
              <a:t>2.</a:t>
            </a:r>
            <a:r>
              <a:rPr lang="zh-CN" altLang="en-US" dirty="0" smtClean="0"/>
              <a:t>行列表格数据；</a:t>
            </a:r>
            <a:endParaRPr lang="en-US" altLang="zh-CN" dirty="0" smtClean="0"/>
          </a:p>
          <a:p>
            <a:r>
              <a:rPr lang="en-US" altLang="zh-CN" dirty="0" smtClean="0"/>
              <a:t>3.</a:t>
            </a:r>
            <a:r>
              <a:rPr lang="zh-CN" altLang="en-US" baseline="0" dirty="0" smtClean="0"/>
              <a:t>时间轴</a:t>
            </a:r>
            <a:r>
              <a:rPr lang="zh-CN" altLang="en-US" dirty="0" smtClean="0"/>
              <a:t>刷新， 按钮刷新；</a:t>
            </a:r>
            <a:endParaRPr lang="en-US" altLang="zh-CN" dirty="0" smtClean="0"/>
          </a:p>
          <a:p>
            <a:r>
              <a:rPr lang="en-US" altLang="zh-CN" dirty="0" smtClean="0"/>
              <a:t>4.</a:t>
            </a:r>
            <a:r>
              <a:rPr lang="zh-CN" altLang="en-US" dirty="0" smtClean="0"/>
              <a:t>多项修改，时间轴差异；</a:t>
            </a:r>
            <a:endParaRPr lang="en-US" altLang="zh-CN" dirty="0" smtClean="0"/>
          </a:p>
        </p:txBody>
      </p:sp>
      <p:sp>
        <p:nvSpPr>
          <p:cNvPr id="4" name="灯片编号占位符 3"/>
          <p:cNvSpPr>
            <a:spLocks noGrp="1"/>
          </p:cNvSpPr>
          <p:nvPr>
            <p:ph type="sldNum" sz="quarter" idx="5"/>
          </p:nvPr>
        </p:nvSpPr>
        <p:spPr/>
        <p:txBody>
          <a:bodyPr/>
          <a:lstStyle/>
          <a:p>
            <a:pPr>
              <a:defRPr/>
            </a:pPr>
            <a:fld id="{A2F760D5-CB5C-4653-877A-8F29C501AD59}" type="slidenum">
              <a:rPr lang="zh-CN" altLang="en-US" smtClean="0"/>
              <a:pPr>
                <a:defRPr/>
              </a:pPr>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整个展示的内容分为下面</a:t>
            </a:r>
            <a:r>
              <a:rPr lang="en-US" altLang="zh-CN" smtClean="0"/>
              <a:t>5</a:t>
            </a:r>
            <a:r>
              <a:rPr lang="zh-CN" altLang="en-US" smtClean="0"/>
              <a:t>部分：</a:t>
            </a:r>
            <a:endParaRPr lang="en-US" altLang="zh-CN" smtClean="0"/>
          </a:p>
          <a:p>
            <a:r>
              <a:rPr lang="zh-CN" altLang="en-US" smtClean="0"/>
              <a:t>心得体会和小感悟就不放在上面浪费大家的时间了哈；</a:t>
            </a:r>
            <a:endParaRPr lang="en-US" altLang="zh-CN" smtClean="0"/>
          </a:p>
          <a:p>
            <a:r>
              <a:rPr lang="en-US" altLang="zh-CN" smtClean="0"/>
              <a:t>1.</a:t>
            </a:r>
            <a:r>
              <a:rPr lang="zh-CN" altLang="en-US" smtClean="0"/>
              <a:t>程序模块的设计，展示整个程序各个模块结构的图解；</a:t>
            </a:r>
            <a:endParaRPr lang="en-US" altLang="zh-CN" smtClean="0"/>
          </a:p>
          <a:p>
            <a:r>
              <a:rPr lang="en-US" altLang="zh-CN" smtClean="0"/>
              <a:t>2.MVC</a:t>
            </a:r>
            <a:r>
              <a:rPr lang="zh-CN" altLang="en-US" smtClean="0"/>
              <a:t>框架模型的实现；</a:t>
            </a:r>
            <a:endParaRPr lang="en-US" altLang="zh-CN" smtClean="0"/>
          </a:p>
          <a:p>
            <a:r>
              <a:rPr lang="en-US" altLang="zh-CN" smtClean="0"/>
              <a:t>3.</a:t>
            </a:r>
            <a:r>
              <a:rPr lang="zh-CN" altLang="en-US" smtClean="0"/>
              <a:t>满足功能需求的模块有</a:t>
            </a:r>
            <a:r>
              <a:rPr lang="en-US" altLang="zh-CN" smtClean="0"/>
              <a:t>5</a:t>
            </a:r>
            <a:r>
              <a:rPr lang="zh-CN" altLang="en-US" smtClean="0"/>
              <a:t>个；</a:t>
            </a:r>
            <a:endParaRPr lang="en-US" altLang="zh-CN" smtClean="0"/>
          </a:p>
          <a:p>
            <a:r>
              <a:rPr lang="en-US" altLang="zh-CN" smtClean="0"/>
              <a:t>4.</a:t>
            </a:r>
            <a:r>
              <a:rPr lang="zh-CN" altLang="en-US" smtClean="0"/>
              <a:t>一个特效路径整理的小工具 </a:t>
            </a:r>
            <a:r>
              <a:rPr lang="en-US" altLang="zh-CN" smtClean="0"/>
              <a:t>Effect_Path_Tool</a:t>
            </a:r>
            <a:r>
              <a:rPr lang="zh-CN" altLang="en-US" smtClean="0"/>
              <a:t>；</a:t>
            </a:r>
            <a:endParaRPr lang="en-US" altLang="zh-CN" smtClean="0"/>
          </a:p>
          <a:p>
            <a:r>
              <a:rPr lang="en-US" altLang="zh-CN" smtClean="0"/>
              <a:t>5.</a:t>
            </a:r>
            <a:r>
              <a:rPr lang="zh-CN" altLang="en-US" smtClean="0"/>
              <a:t>编程中解决的几个问题和程序的演示；</a:t>
            </a:r>
          </a:p>
        </p:txBody>
      </p:sp>
      <p:sp>
        <p:nvSpPr>
          <p:cNvPr id="4" name="灯片编号占位符 3"/>
          <p:cNvSpPr>
            <a:spLocks noGrp="1"/>
          </p:cNvSpPr>
          <p:nvPr>
            <p:ph type="sldNum" sz="quarter" idx="5"/>
          </p:nvPr>
        </p:nvSpPr>
        <p:spPr/>
        <p:txBody>
          <a:bodyPr/>
          <a:lstStyle/>
          <a:p>
            <a:pPr>
              <a:defRPr/>
            </a:pPr>
            <a:fld id="{742C34C8-5AE8-4DA6-B08F-208976CE609C}" type="slidenum">
              <a:rPr lang="zh-CN" altLang="en-US" smtClean="0"/>
              <a:pPr>
                <a:defRPr/>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战斗查看器程序的环境要求：</a:t>
            </a:r>
            <a:endParaRPr lang="en-US" altLang="zh-CN" dirty="0" smtClean="0"/>
          </a:p>
          <a:p>
            <a:r>
              <a:rPr lang="zh-CN" altLang="en-US" dirty="0" smtClean="0"/>
              <a:t>整个</a:t>
            </a:r>
            <a:r>
              <a:rPr lang="en-US" altLang="zh-CN" dirty="0" err="1" smtClean="0"/>
              <a:t>Ui</a:t>
            </a:r>
            <a:r>
              <a:rPr lang="zh-CN" altLang="en-US" dirty="0" smtClean="0"/>
              <a:t>程序的界面设计如左下图；</a:t>
            </a:r>
            <a:endParaRPr lang="en-US" altLang="zh-CN" dirty="0" smtClean="0"/>
          </a:p>
          <a:p>
            <a:r>
              <a:rPr lang="zh-CN" altLang="en-US" dirty="0" smtClean="0"/>
              <a:t>有滑动条 </a:t>
            </a:r>
            <a:r>
              <a:rPr lang="en-US" altLang="zh-CN" dirty="0" smtClean="0"/>
              <a:t>, </a:t>
            </a:r>
            <a:r>
              <a:rPr lang="zh-CN" altLang="en-US" dirty="0" smtClean="0"/>
              <a:t>有表格视图</a:t>
            </a:r>
            <a:r>
              <a:rPr lang="en-US" altLang="zh-CN" dirty="0" smtClean="0"/>
              <a:t>, </a:t>
            </a:r>
            <a:r>
              <a:rPr lang="zh-CN" altLang="en-US" dirty="0" smtClean="0"/>
              <a:t>有列表视图</a:t>
            </a:r>
            <a:r>
              <a:rPr lang="en-US" altLang="zh-CN" dirty="0" smtClean="0"/>
              <a:t>, </a:t>
            </a:r>
            <a:r>
              <a:rPr lang="zh-CN" altLang="en-US" dirty="0" smtClean="0"/>
              <a:t>按钮等控件；</a:t>
            </a:r>
            <a:endParaRPr lang="en-US" altLang="zh-CN" dirty="0" smtClean="0"/>
          </a:p>
          <a:p>
            <a:r>
              <a:rPr lang="en-US" altLang="zh-CN" dirty="0" smtClean="0"/>
              <a:t>1.</a:t>
            </a:r>
          </a:p>
          <a:p>
            <a:r>
              <a:rPr lang="zh-CN" altLang="en-US" dirty="0" smtClean="0"/>
              <a:t>程序模块结构主要分为两个重点：整个程序的模块结构如右图</a:t>
            </a:r>
            <a:endParaRPr lang="en-US" altLang="zh-CN" dirty="0" smtClean="0"/>
          </a:p>
          <a:p>
            <a:r>
              <a:rPr lang="zh-CN" altLang="en-US" dirty="0" smtClean="0"/>
              <a:t>（</a:t>
            </a:r>
            <a:r>
              <a:rPr lang="en-US" altLang="zh-CN" dirty="0" smtClean="0"/>
              <a:t>1</a:t>
            </a:r>
            <a:r>
              <a:rPr lang="zh-CN" altLang="en-US" dirty="0" smtClean="0"/>
              <a:t>）</a:t>
            </a:r>
            <a:r>
              <a:rPr lang="en-US" altLang="zh-CN" dirty="0" smtClean="0"/>
              <a:t>MVC</a:t>
            </a:r>
            <a:r>
              <a:rPr lang="zh-CN" altLang="en-US" dirty="0" smtClean="0"/>
              <a:t>框架的模型；</a:t>
            </a:r>
            <a:endParaRPr lang="en-US" altLang="zh-CN" dirty="0" smtClean="0"/>
          </a:p>
          <a:p>
            <a:r>
              <a:rPr lang="zh-CN" altLang="en-US" dirty="0" smtClean="0"/>
              <a:t>（</a:t>
            </a:r>
            <a:r>
              <a:rPr lang="en-US" altLang="zh-CN" dirty="0" smtClean="0"/>
              <a:t>2</a:t>
            </a:r>
            <a:r>
              <a:rPr lang="zh-CN" altLang="en-US" dirty="0" smtClean="0"/>
              <a:t>）核心数据处理的模型；</a:t>
            </a:r>
            <a:endParaRPr lang="en-US" altLang="zh-CN" dirty="0" smtClean="0"/>
          </a:p>
          <a:p>
            <a:r>
              <a:rPr lang="zh-CN" altLang="en-US" dirty="0" smtClean="0"/>
              <a:t>对于公共的数据操作，我采用一个单例类作为数据的管理，直接对数据修改和存储，减少了操作结果的传递和中转；</a:t>
            </a:r>
            <a:endParaRPr lang="en-US" altLang="zh-CN" dirty="0" smtClean="0"/>
          </a:p>
          <a:p>
            <a:r>
              <a:rPr lang="zh-CN" altLang="en-US" dirty="0" smtClean="0"/>
              <a:t>接下来的</a:t>
            </a:r>
            <a:r>
              <a:rPr lang="en-US" altLang="zh-CN" dirty="0" smtClean="0"/>
              <a:t>PPT</a:t>
            </a:r>
            <a:r>
              <a:rPr lang="zh-CN" altLang="en-US" dirty="0" smtClean="0"/>
              <a:t>展示的内容都是从这个模块结构图进行细分和展开。</a:t>
            </a:r>
            <a:endParaRPr lang="en-US" altLang="zh-CN" dirty="0" smtClean="0"/>
          </a:p>
        </p:txBody>
      </p:sp>
      <p:sp>
        <p:nvSpPr>
          <p:cNvPr id="4" name="灯片编号占位符 3"/>
          <p:cNvSpPr>
            <a:spLocks noGrp="1"/>
          </p:cNvSpPr>
          <p:nvPr>
            <p:ph type="sldNum" sz="quarter" idx="5"/>
          </p:nvPr>
        </p:nvSpPr>
        <p:spPr/>
        <p:txBody>
          <a:bodyPr/>
          <a:lstStyle/>
          <a:p>
            <a:pPr>
              <a:defRPr/>
            </a:pPr>
            <a:fld id="{A56647E2-06B9-47DB-ACEE-44CDA76EDC85}" type="slidenum">
              <a:rPr lang="zh-CN" altLang="en-US" smtClean="0"/>
              <a:pPr>
                <a:defRPr/>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smtClean="0"/>
              <a:t>首先，我以表格视图为例：</a:t>
            </a:r>
            <a:endParaRPr lang="en-US" altLang="zh-CN" dirty="0" smtClean="0"/>
          </a:p>
          <a:p>
            <a:pPr marL="228600" indent="-228600">
              <a:buFontTx/>
              <a:buAutoNum type="arabicPeriod"/>
              <a:defRPr/>
            </a:pPr>
            <a:r>
              <a:rPr lang="zh-CN" altLang="en-US" dirty="0" smtClean="0"/>
              <a:t>模型层的设计</a:t>
            </a:r>
            <a:endParaRPr lang="en-US" altLang="zh-CN" dirty="0" smtClean="0"/>
          </a:p>
          <a:p>
            <a:pPr>
              <a:defRPr/>
            </a:pPr>
            <a:r>
              <a:rPr lang="en-US" altLang="zh-CN" dirty="0" smtClean="0"/>
              <a:t>   1.1 </a:t>
            </a:r>
            <a:r>
              <a:rPr lang="zh-CN" altLang="en-US" dirty="0" smtClean="0"/>
              <a:t>重写的模型：定义一个继承自</a:t>
            </a:r>
            <a:r>
              <a:rPr lang="en-US" altLang="zh-CN" dirty="0" smtClean="0"/>
              <a:t>PYQT</a:t>
            </a:r>
            <a:r>
              <a:rPr lang="zh-CN" altLang="en-US" dirty="0" smtClean="0"/>
              <a:t>自带的表格模型 </a:t>
            </a:r>
            <a:r>
              <a:rPr lang="en-US" altLang="zh-CN" dirty="0" err="1" smtClean="0"/>
              <a:t>QAbstractTableModel</a:t>
            </a:r>
            <a:r>
              <a:rPr lang="zh-CN" altLang="en-US" dirty="0" smtClean="0"/>
              <a:t>的模型</a:t>
            </a:r>
            <a:r>
              <a:rPr lang="en-US" altLang="zh-CN" dirty="0" smtClean="0"/>
              <a:t>: </a:t>
            </a:r>
            <a:r>
              <a:rPr lang="en-US" altLang="zh-CN" dirty="0" err="1" smtClean="0"/>
              <a:t>TableModel</a:t>
            </a:r>
            <a:r>
              <a:rPr lang="en-US" altLang="zh-CN" dirty="0" smtClean="0"/>
              <a:t>;</a:t>
            </a:r>
          </a:p>
          <a:p>
            <a:pPr>
              <a:defRPr/>
            </a:pPr>
            <a:r>
              <a:rPr lang="en-US" altLang="zh-CN" dirty="0" smtClean="0"/>
              <a:t>   </a:t>
            </a:r>
            <a:r>
              <a:rPr lang="zh-CN" altLang="en-US" dirty="0" smtClean="0"/>
              <a:t>然后重写它下面的方法，行总数</a:t>
            </a:r>
            <a:r>
              <a:rPr lang="en-US" altLang="zh-CN" dirty="0" err="1" smtClean="0"/>
              <a:t>rowCount</a:t>
            </a:r>
            <a:r>
              <a:rPr lang="zh-CN" altLang="en-US" dirty="0" smtClean="0"/>
              <a:t> 列总数</a:t>
            </a:r>
            <a:r>
              <a:rPr lang="en-US" altLang="zh-CN" dirty="0" err="1" smtClean="0"/>
              <a:t>columnCount</a:t>
            </a:r>
            <a:r>
              <a:rPr lang="zh-CN" altLang="en-US" dirty="0" smtClean="0"/>
              <a:t> 显示数据</a:t>
            </a:r>
            <a:r>
              <a:rPr lang="en-US" altLang="zh-CN" dirty="0" smtClean="0"/>
              <a:t>data</a:t>
            </a:r>
            <a:r>
              <a:rPr lang="zh-CN" altLang="en-US" dirty="0" smtClean="0"/>
              <a:t> 数据的状态</a:t>
            </a:r>
            <a:r>
              <a:rPr lang="en-US" altLang="zh-CN" dirty="0" smtClean="0"/>
              <a:t>flags</a:t>
            </a:r>
            <a:r>
              <a:rPr lang="zh-CN" altLang="en-US" dirty="0" smtClean="0"/>
              <a:t> 修改的数据</a:t>
            </a:r>
            <a:r>
              <a:rPr lang="en-US" altLang="zh-CN" dirty="0" err="1" smtClean="0"/>
              <a:t>setData</a:t>
            </a:r>
            <a:r>
              <a:rPr lang="zh-CN" altLang="en-US" dirty="0" smtClean="0"/>
              <a:t>这个几个函数；</a:t>
            </a:r>
            <a:endParaRPr lang="en-US" altLang="zh-CN" dirty="0" smtClean="0"/>
          </a:p>
          <a:p>
            <a:pPr>
              <a:defRPr/>
            </a:pPr>
            <a:r>
              <a:rPr lang="en-US" altLang="zh-CN" dirty="0" smtClean="0"/>
              <a:t>   1.2 </a:t>
            </a:r>
            <a:r>
              <a:rPr lang="zh-CN" altLang="en-US" dirty="0" smtClean="0"/>
              <a:t>自定义的模型：包括服务端数据采集，输入字符匹配，表格映射 这三个模型；</a:t>
            </a:r>
            <a:endParaRPr lang="en-US" altLang="zh-CN" dirty="0" smtClean="0"/>
          </a:p>
          <a:p>
            <a:pPr>
              <a:defRPr/>
            </a:pPr>
            <a:endParaRPr lang="en-US" altLang="zh-CN" dirty="0" smtClean="0"/>
          </a:p>
          <a:p>
            <a:pPr>
              <a:defRPr/>
            </a:pPr>
            <a:r>
              <a:rPr lang="en-US" altLang="zh-CN" dirty="0" smtClean="0"/>
              <a:t>2.</a:t>
            </a:r>
            <a:r>
              <a:rPr lang="zh-CN" altLang="en-US" dirty="0" smtClean="0"/>
              <a:t>视图层的设计</a:t>
            </a:r>
            <a:endParaRPr lang="en-US" altLang="zh-CN" dirty="0" smtClean="0"/>
          </a:p>
          <a:p>
            <a:pPr>
              <a:defRPr/>
            </a:pPr>
            <a:r>
              <a:rPr lang="en-US" altLang="zh-CN" dirty="0" smtClean="0"/>
              <a:t>   </a:t>
            </a:r>
            <a:r>
              <a:rPr lang="zh-CN" altLang="en-US" dirty="0" smtClean="0"/>
              <a:t>主要是</a:t>
            </a:r>
            <a:r>
              <a:rPr lang="en-US" altLang="zh-CN" dirty="0" err="1" smtClean="0"/>
              <a:t>QtDesigner</a:t>
            </a:r>
            <a:r>
              <a:rPr lang="en-US" altLang="zh-CN" dirty="0" smtClean="0"/>
              <a:t> </a:t>
            </a:r>
            <a:r>
              <a:rPr lang="zh-CN" altLang="en-US" dirty="0" smtClean="0"/>
              <a:t>设计界面，把用户的操作委托到控制层去处理；</a:t>
            </a:r>
            <a:endParaRPr lang="en-US" altLang="zh-CN" dirty="0" smtClean="0"/>
          </a:p>
          <a:p>
            <a:pPr>
              <a:defRPr/>
            </a:pPr>
            <a:endParaRPr lang="en-US" altLang="zh-CN" dirty="0" smtClean="0"/>
          </a:p>
          <a:p>
            <a:pPr>
              <a:defRPr/>
            </a:pPr>
            <a:r>
              <a:rPr lang="en-US" altLang="zh-CN" dirty="0" smtClean="0"/>
              <a:t>3.</a:t>
            </a:r>
            <a:r>
              <a:rPr lang="zh-CN" altLang="en-US" dirty="0" smtClean="0"/>
              <a:t>控制层的设计</a:t>
            </a:r>
            <a:endParaRPr lang="en-US" altLang="zh-CN" dirty="0" smtClean="0"/>
          </a:p>
          <a:p>
            <a:pPr>
              <a:defRPr/>
            </a:pPr>
            <a:r>
              <a:rPr lang="en-US" altLang="zh-CN" dirty="0" smtClean="0"/>
              <a:t>   </a:t>
            </a:r>
            <a:r>
              <a:rPr lang="zh-CN" altLang="en-US" dirty="0" smtClean="0"/>
              <a:t>处理整个</a:t>
            </a:r>
            <a:r>
              <a:rPr lang="en-US" altLang="zh-CN" dirty="0" smtClean="0"/>
              <a:t>UI</a:t>
            </a:r>
            <a:r>
              <a:rPr lang="zh-CN" altLang="en-US" dirty="0" smtClean="0"/>
              <a:t>界面操作的逻辑，获取模型层对数据操作的接口；</a:t>
            </a:r>
            <a:endParaRPr lang="zh-CN" altLang="en-US" dirty="0"/>
          </a:p>
        </p:txBody>
      </p:sp>
      <p:sp>
        <p:nvSpPr>
          <p:cNvPr id="4" name="灯片编号占位符 3"/>
          <p:cNvSpPr>
            <a:spLocks noGrp="1"/>
          </p:cNvSpPr>
          <p:nvPr>
            <p:ph type="sldNum" sz="quarter" idx="5"/>
          </p:nvPr>
        </p:nvSpPr>
        <p:spPr/>
        <p:txBody>
          <a:bodyPr/>
          <a:lstStyle/>
          <a:p>
            <a:pPr>
              <a:defRPr/>
            </a:pPr>
            <a:fld id="{4AD7DDB2-6299-4775-A82C-9832FA069ACF}" type="slidenum">
              <a:rPr lang="zh-CN" altLang="en-US" smtClean="0"/>
              <a:pPr>
                <a:defRPr/>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服务端同步两种方式：</a:t>
            </a:r>
            <a:endParaRPr lang="en-US" altLang="zh-CN" smtClean="0"/>
          </a:p>
          <a:p>
            <a:r>
              <a:rPr lang="zh-CN" altLang="en-US" smtClean="0"/>
              <a:t>第一种：时间轴自动刷新同步：</a:t>
            </a:r>
            <a:endParaRPr lang="en-US" altLang="zh-CN" smtClean="0"/>
          </a:p>
          <a:p>
            <a:r>
              <a:rPr lang="zh-CN" altLang="en-US" smtClean="0"/>
              <a:t>每隔</a:t>
            </a:r>
            <a:r>
              <a:rPr lang="en-US" altLang="zh-CN" smtClean="0"/>
              <a:t>5s</a:t>
            </a:r>
            <a:r>
              <a:rPr lang="zh-CN" altLang="en-US" smtClean="0"/>
              <a:t>采集一帧数据，每</a:t>
            </a:r>
            <a:r>
              <a:rPr lang="en-US" altLang="zh-CN" smtClean="0"/>
              <a:t>100</a:t>
            </a:r>
            <a:r>
              <a:rPr lang="zh-CN" altLang="en-US" smtClean="0"/>
              <a:t>帧作为一个历史数据，</a:t>
            </a:r>
            <a:r>
              <a:rPr lang="en-US" altLang="zh-CN" smtClean="0"/>
              <a:t>.xls</a:t>
            </a:r>
            <a:r>
              <a:rPr lang="zh-CN" altLang="en-US" smtClean="0"/>
              <a:t>文件存储到本地，然后时间轴回到</a:t>
            </a:r>
            <a:r>
              <a:rPr lang="en-US" altLang="zh-CN" smtClean="0"/>
              <a:t>0</a:t>
            </a:r>
            <a:r>
              <a:rPr lang="zh-CN" altLang="en-US" smtClean="0"/>
              <a:t>点，继续采集。</a:t>
            </a:r>
            <a:endParaRPr lang="en-US" altLang="zh-CN" smtClean="0"/>
          </a:p>
          <a:p>
            <a:r>
              <a:rPr lang="zh-CN" altLang="en-US" smtClean="0"/>
              <a:t>第二种：点击刷新按钮：</a:t>
            </a:r>
            <a:endParaRPr lang="en-US" altLang="zh-CN" smtClean="0"/>
          </a:p>
          <a:p>
            <a:r>
              <a:rPr lang="zh-CN" altLang="en-US" smtClean="0"/>
              <a:t>但在同一个关卡中，实体的增加和消失都可以自动在表格中添加和删除；</a:t>
            </a:r>
            <a:endParaRPr lang="en-US" altLang="zh-CN" smtClean="0"/>
          </a:p>
          <a:p>
            <a:r>
              <a:rPr lang="zh-CN" altLang="en-US" smtClean="0"/>
              <a:t>对于进入到新的关卡：会出现实体数据不能通过表格映射加入到表格；</a:t>
            </a:r>
            <a:endParaRPr lang="en-US" altLang="zh-CN" smtClean="0"/>
          </a:p>
          <a:p>
            <a:endParaRPr lang="zh-CN" altLang="en-US" smtClean="0"/>
          </a:p>
        </p:txBody>
      </p:sp>
      <p:sp>
        <p:nvSpPr>
          <p:cNvPr id="4" name="灯片编号占位符 3"/>
          <p:cNvSpPr>
            <a:spLocks noGrp="1"/>
          </p:cNvSpPr>
          <p:nvPr>
            <p:ph type="sldNum" sz="quarter" idx="5"/>
          </p:nvPr>
        </p:nvSpPr>
        <p:spPr/>
        <p:txBody>
          <a:bodyPr/>
          <a:lstStyle/>
          <a:p>
            <a:pPr>
              <a:defRPr/>
            </a:pPr>
            <a:fld id="{9C6C5967-5AF5-4C51-97E2-7B33CFC20509}" type="slidenum">
              <a:rPr lang="zh-CN" altLang="en-US" smtClean="0"/>
              <a:pPr>
                <a:defRPr/>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游戏历史数据的时间轴：</a:t>
            </a:r>
            <a:endParaRPr lang="en-US" altLang="zh-CN" smtClean="0"/>
          </a:p>
          <a:p>
            <a:r>
              <a:rPr lang="en-US" altLang="zh-CN" smtClean="0"/>
              <a:t>1.1 </a:t>
            </a:r>
            <a:r>
              <a:rPr lang="zh-CN" altLang="en-US" smtClean="0"/>
              <a:t>以</a:t>
            </a:r>
            <a:r>
              <a:rPr lang="en-US" altLang="zh-CN" smtClean="0"/>
              <a:t>excel</a:t>
            </a:r>
            <a:r>
              <a:rPr lang="zh-CN" altLang="en-US" smtClean="0"/>
              <a:t>文件作为本地游戏数据的存储；</a:t>
            </a:r>
            <a:endParaRPr lang="en-US" altLang="zh-CN" smtClean="0"/>
          </a:p>
          <a:p>
            <a:r>
              <a:rPr lang="en-US" altLang="zh-CN" smtClean="0"/>
              <a:t>1.2 </a:t>
            </a:r>
            <a:r>
              <a:rPr lang="zh-CN" altLang="en-US" smtClean="0"/>
              <a:t>滑动时间轴游标，可以显示不同时间点的数据；</a:t>
            </a:r>
            <a:endParaRPr lang="en-US" altLang="zh-CN" smtClean="0"/>
          </a:p>
          <a:p>
            <a:r>
              <a:rPr lang="en-US" altLang="zh-CN" smtClean="0"/>
              <a:t>1.3 </a:t>
            </a:r>
            <a:r>
              <a:rPr lang="zh-CN" altLang="en-US" smtClean="0"/>
              <a:t>滑动两个时间游标，建立数据差异对比；</a:t>
            </a:r>
            <a:endParaRPr lang="en-US" altLang="zh-CN" smtClean="0"/>
          </a:p>
          <a:p>
            <a:endParaRPr lang="en-US" altLang="zh-CN" smtClean="0"/>
          </a:p>
          <a:p>
            <a:endParaRPr lang="zh-CN" altLang="en-US" smtClean="0"/>
          </a:p>
        </p:txBody>
      </p:sp>
      <p:sp>
        <p:nvSpPr>
          <p:cNvPr id="4" name="灯片编号占位符 3"/>
          <p:cNvSpPr>
            <a:spLocks noGrp="1"/>
          </p:cNvSpPr>
          <p:nvPr>
            <p:ph type="sldNum" sz="quarter" idx="5"/>
          </p:nvPr>
        </p:nvSpPr>
        <p:spPr/>
        <p:txBody>
          <a:bodyPr/>
          <a:lstStyle/>
          <a:p>
            <a:pPr>
              <a:defRPr/>
            </a:pPr>
            <a:fld id="{583A87B7-1BFE-4214-B439-037AAA4B9443}" type="slidenum">
              <a:rPr lang="zh-CN" altLang="en-US" smtClean="0"/>
              <a:pPr>
                <a:defRPr/>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表格映射的方法：</a:t>
            </a:r>
            <a:endParaRPr lang="en-US" altLang="zh-CN" smtClean="0"/>
          </a:p>
          <a:p>
            <a:r>
              <a:rPr lang="zh-CN" altLang="en-US" smtClean="0"/>
              <a:t>整体来说：通过行和列的标题的映射，来选取对应行列的数据进行显示；</a:t>
            </a:r>
            <a:endParaRPr lang="en-US" altLang="zh-CN" smtClean="0"/>
          </a:p>
          <a:p>
            <a:r>
              <a:rPr lang="en-US" altLang="zh-CN" smtClean="0"/>
              <a:t>ui_tab </a:t>
            </a:r>
            <a:r>
              <a:rPr lang="zh-CN" altLang="en-US" smtClean="0"/>
              <a:t>显示用户需要的表， </a:t>
            </a:r>
            <a:r>
              <a:rPr lang="en-US" altLang="zh-CN" smtClean="0"/>
              <a:t>point_tab </a:t>
            </a:r>
            <a:r>
              <a:rPr lang="zh-CN" altLang="en-US" smtClean="0"/>
              <a:t>显示当前帧游戏实体和属性的数据表；</a:t>
            </a:r>
            <a:endParaRPr lang="en-US" altLang="zh-CN" smtClean="0"/>
          </a:p>
          <a:p>
            <a:r>
              <a:rPr lang="en-US" altLang="zh-CN" smtClean="0"/>
              <a:t>1.1 </a:t>
            </a:r>
            <a:r>
              <a:rPr lang="zh-CN" altLang="en-US" smtClean="0"/>
              <a:t>当前时间点，</a:t>
            </a:r>
            <a:r>
              <a:rPr lang="en-US" altLang="zh-CN" smtClean="0"/>
              <a:t>point_tab</a:t>
            </a:r>
            <a:r>
              <a:rPr lang="zh-CN" altLang="en-US" smtClean="0"/>
              <a:t>存储的游戏实体的数据；</a:t>
            </a:r>
            <a:endParaRPr lang="en-US" altLang="zh-CN" smtClean="0"/>
          </a:p>
          <a:p>
            <a:r>
              <a:rPr lang="en-US" altLang="zh-CN" smtClean="0"/>
              <a:t>1.2 </a:t>
            </a:r>
            <a:r>
              <a:rPr lang="zh-CN" altLang="en-US" smtClean="0"/>
              <a:t>提取当前</a:t>
            </a:r>
            <a:r>
              <a:rPr lang="en-US" altLang="zh-CN" smtClean="0"/>
              <a:t>ui</a:t>
            </a:r>
            <a:r>
              <a:rPr lang="zh-CN" altLang="en-US" smtClean="0"/>
              <a:t>表格视图需要的行列标题的映射；</a:t>
            </a:r>
            <a:endParaRPr lang="en-US" altLang="zh-CN" smtClean="0"/>
          </a:p>
          <a:p>
            <a:r>
              <a:rPr lang="en-US" altLang="zh-CN" smtClean="0"/>
              <a:t>1.3 </a:t>
            </a:r>
            <a:r>
              <a:rPr lang="zh-CN" altLang="en-US" smtClean="0"/>
              <a:t>从</a:t>
            </a:r>
            <a:r>
              <a:rPr lang="en-US" altLang="zh-CN" smtClean="0"/>
              <a:t>point_tab</a:t>
            </a:r>
            <a:r>
              <a:rPr lang="zh-CN" altLang="en-US" smtClean="0"/>
              <a:t>映射当前表格需要显示的</a:t>
            </a:r>
            <a:r>
              <a:rPr lang="en-US" altLang="zh-CN" smtClean="0"/>
              <a:t>ui_tab</a:t>
            </a:r>
            <a:r>
              <a:rPr lang="zh-CN" altLang="en-US" smtClean="0"/>
              <a:t>表；</a:t>
            </a:r>
          </a:p>
        </p:txBody>
      </p:sp>
      <p:sp>
        <p:nvSpPr>
          <p:cNvPr id="4" name="灯片编号占位符 3"/>
          <p:cNvSpPr>
            <a:spLocks noGrp="1"/>
          </p:cNvSpPr>
          <p:nvPr>
            <p:ph type="sldNum" sz="quarter" idx="5"/>
          </p:nvPr>
        </p:nvSpPr>
        <p:spPr/>
        <p:txBody>
          <a:bodyPr/>
          <a:lstStyle/>
          <a:p>
            <a:pPr>
              <a:defRPr/>
            </a:pPr>
            <a:fld id="{FA39805A-AF24-4350-BCBE-69376DBBB104}" type="slidenum">
              <a:rPr lang="zh-CN" altLang="en-US" smtClean="0"/>
              <a:pPr>
                <a:defRPr/>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1.</a:t>
            </a:r>
            <a:r>
              <a:rPr lang="zh-CN" altLang="en-US" dirty="0" smtClean="0"/>
              <a:t>字符的匹配：</a:t>
            </a:r>
            <a:endParaRPr lang="en-US" altLang="zh-CN" dirty="0" smtClean="0"/>
          </a:p>
          <a:p>
            <a:r>
              <a:rPr lang="zh-CN" altLang="en-US" dirty="0" smtClean="0"/>
              <a:t>列标题的定制；</a:t>
            </a:r>
            <a:endParaRPr lang="en-US" altLang="zh-CN" dirty="0" smtClean="0"/>
          </a:p>
          <a:p>
            <a:r>
              <a:rPr lang="zh-CN" altLang="en-US" dirty="0" smtClean="0"/>
              <a:t>行标题的过滤；</a:t>
            </a:r>
            <a:endParaRPr lang="en-US" altLang="zh-CN" dirty="0" smtClean="0"/>
          </a:p>
          <a:p>
            <a:r>
              <a:rPr lang="zh-CN" altLang="en-US" dirty="0" smtClean="0"/>
              <a:t>表格数据的等值匹配；</a:t>
            </a:r>
            <a:endParaRPr lang="en-US" altLang="zh-CN" dirty="0" smtClean="0"/>
          </a:p>
          <a:p>
            <a:endParaRPr lang="en-US" altLang="zh-CN" dirty="0" smtClean="0"/>
          </a:p>
          <a:p>
            <a:r>
              <a:rPr lang="zh-CN" altLang="en-US" dirty="0" smtClean="0"/>
              <a:t>具体编程实现的方法：</a:t>
            </a:r>
            <a:endParaRPr lang="en-US" altLang="zh-CN" dirty="0" smtClean="0"/>
          </a:p>
          <a:p>
            <a:r>
              <a:rPr lang="zh-CN" altLang="en-US" dirty="0" smtClean="0"/>
              <a:t>（</a:t>
            </a:r>
            <a:r>
              <a:rPr lang="en-US" altLang="zh-CN" dirty="0" smtClean="0"/>
              <a:t>1</a:t>
            </a:r>
            <a:r>
              <a:rPr lang="zh-CN" altLang="en-US" dirty="0" smtClean="0"/>
              <a:t>）字符串的分割，字典序排序，判断需要的操作的分支；</a:t>
            </a:r>
            <a:r>
              <a:rPr lang="en-US" altLang="zh-CN" dirty="0" smtClean="0"/>
              <a:t> </a:t>
            </a:r>
          </a:p>
          <a:p>
            <a:r>
              <a:rPr lang="zh-CN" altLang="en-US" dirty="0" smtClean="0"/>
              <a:t>（</a:t>
            </a:r>
            <a:r>
              <a:rPr lang="en-US" altLang="zh-CN" dirty="0" smtClean="0"/>
              <a:t>2</a:t>
            </a:r>
            <a:r>
              <a:rPr lang="zh-CN" altLang="en-US" dirty="0" smtClean="0"/>
              <a:t>）字符串向前匹配，过滤空格；</a:t>
            </a:r>
            <a:endParaRPr lang="en-US" altLang="zh-CN" dirty="0" smtClean="0"/>
          </a:p>
          <a:p>
            <a:r>
              <a:rPr lang="zh-CN" altLang="en-US" dirty="0" smtClean="0"/>
              <a:t>目的：从</a:t>
            </a:r>
            <a:r>
              <a:rPr lang="en-US" altLang="zh-CN" dirty="0" err="1" smtClean="0"/>
              <a:t>point_tab</a:t>
            </a:r>
            <a:r>
              <a:rPr lang="en-US" altLang="zh-CN" dirty="0" smtClean="0"/>
              <a:t> </a:t>
            </a:r>
            <a:r>
              <a:rPr lang="zh-CN" altLang="en-US" dirty="0" smtClean="0"/>
              <a:t>提取到 </a:t>
            </a:r>
            <a:r>
              <a:rPr lang="en-US" altLang="zh-CN" dirty="0" err="1" smtClean="0"/>
              <a:t>ui_tab</a:t>
            </a:r>
            <a:r>
              <a:rPr lang="zh-CN" altLang="en-US" dirty="0" smtClean="0"/>
              <a:t>需要的数据，同样是通过新建和修改行列映射的值来实现的。</a:t>
            </a:r>
            <a:endParaRPr lang="en-US" altLang="zh-CN" dirty="0" smtClean="0"/>
          </a:p>
          <a:p>
            <a:r>
              <a:rPr lang="zh-CN" altLang="en-US" dirty="0" smtClean="0"/>
              <a:t>高亮，修改表格单元的背景色。</a:t>
            </a:r>
            <a:endParaRPr lang="en-US" altLang="zh-CN" dirty="0" smtClean="0"/>
          </a:p>
          <a:p>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DFEEF831-600D-4E22-8218-104963ADA773}" type="slidenum">
              <a:rPr lang="zh-CN" altLang="en-US" smtClean="0"/>
              <a:pPr>
                <a:defRPr/>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1.</a:t>
            </a:r>
            <a:r>
              <a:rPr lang="zh-CN" altLang="en-US" dirty="0" smtClean="0"/>
              <a:t>配置文件：使用</a:t>
            </a:r>
            <a:r>
              <a:rPr lang="en-US" altLang="zh-CN" dirty="0" smtClean="0"/>
              <a:t>python</a:t>
            </a:r>
            <a:r>
              <a:rPr lang="zh-CN" altLang="en-US" dirty="0" smtClean="0"/>
              <a:t>自带的</a:t>
            </a:r>
            <a:r>
              <a:rPr lang="en-US" altLang="zh-CN" dirty="0" err="1" smtClean="0"/>
              <a:t>ConfigParser</a:t>
            </a:r>
            <a:r>
              <a:rPr lang="zh-CN" altLang="en-US" dirty="0" smtClean="0"/>
              <a:t>包去解析，并把配置文件的编码设置成</a:t>
            </a:r>
            <a:r>
              <a:rPr lang="en-US" altLang="zh-CN" dirty="0" smtClean="0"/>
              <a:t>UTF-8</a:t>
            </a:r>
            <a:r>
              <a:rPr lang="zh-CN" altLang="en-US" dirty="0" smtClean="0"/>
              <a:t>，解决中文乱码的问题；</a:t>
            </a:r>
            <a:endParaRPr lang="en-US" altLang="zh-CN" dirty="0" smtClean="0"/>
          </a:p>
          <a:p>
            <a:r>
              <a:rPr lang="zh-CN" altLang="en-US" dirty="0" smtClean="0"/>
              <a:t>配置文件内容如右图；</a:t>
            </a:r>
            <a:endParaRPr lang="en-US" altLang="zh-CN" dirty="0" smtClean="0"/>
          </a:p>
          <a:p>
            <a:endParaRPr lang="en-US" altLang="zh-CN" dirty="0" smtClean="0"/>
          </a:p>
          <a:p>
            <a:r>
              <a:rPr lang="en-US" altLang="zh-CN" dirty="0" smtClean="0"/>
              <a:t>2.</a:t>
            </a:r>
            <a:r>
              <a:rPr lang="zh-CN" altLang="en-US" dirty="0" smtClean="0"/>
              <a:t>日志模块：使用</a:t>
            </a:r>
            <a:r>
              <a:rPr lang="en-US" altLang="zh-CN" dirty="0" err="1" smtClean="0"/>
              <a:t>pyhon</a:t>
            </a:r>
            <a:r>
              <a:rPr lang="en-US" altLang="zh-CN" dirty="0" smtClean="0"/>
              <a:t> </a:t>
            </a:r>
            <a:r>
              <a:rPr lang="zh-CN" altLang="en-US" dirty="0" smtClean="0"/>
              <a:t>自带的</a:t>
            </a:r>
            <a:r>
              <a:rPr lang="en-US" altLang="zh-CN" dirty="0" smtClean="0"/>
              <a:t>logging</a:t>
            </a:r>
            <a:r>
              <a:rPr lang="zh-CN" altLang="en-US" dirty="0" smtClean="0"/>
              <a:t>包，定义异常操作的日志记录，异常等级为</a:t>
            </a:r>
            <a:r>
              <a:rPr lang="en-US" altLang="zh-CN" dirty="0" smtClean="0"/>
              <a:t> </a:t>
            </a:r>
            <a:r>
              <a:rPr lang="zh-CN" altLang="en-US" dirty="0" smtClean="0"/>
              <a:t>信息，警告，错误，严重错误；</a:t>
            </a:r>
            <a:endParaRPr lang="en-US" altLang="zh-CN" dirty="0" smtClean="0"/>
          </a:p>
          <a:p>
            <a:endParaRPr lang="en-US" altLang="zh-CN" dirty="0" smtClean="0"/>
          </a:p>
          <a:p>
            <a:r>
              <a:rPr lang="en-US" altLang="zh-CN" dirty="0" smtClean="0"/>
              <a:t>3.</a:t>
            </a:r>
            <a:r>
              <a:rPr lang="zh-CN" altLang="en-US" dirty="0" smtClean="0"/>
              <a:t>工具类：把所有不属于某个类的共有工具方法都整理到这个类中。</a:t>
            </a:r>
          </a:p>
        </p:txBody>
      </p:sp>
      <p:sp>
        <p:nvSpPr>
          <p:cNvPr id="4" name="灯片编号占位符 3"/>
          <p:cNvSpPr>
            <a:spLocks noGrp="1"/>
          </p:cNvSpPr>
          <p:nvPr>
            <p:ph type="sldNum" sz="quarter" idx="5"/>
          </p:nvPr>
        </p:nvSpPr>
        <p:spPr/>
        <p:txBody>
          <a:bodyPr/>
          <a:lstStyle/>
          <a:p>
            <a:pPr>
              <a:defRPr/>
            </a:pPr>
            <a:fld id="{D1ED5447-CCA9-49DF-9F5A-5D5373E3D534}" type="slidenum">
              <a:rPr lang="zh-CN" altLang="en-US" smtClean="0"/>
              <a:pPr>
                <a:defRPr/>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2424CCA-656C-47C2-9C49-44E4963127FE}" type="datetime1">
              <a:rPr lang="zh-CN" altLang="en-US"/>
              <a:pPr>
                <a:defRPr/>
              </a:pPr>
              <a:t>2016/7/1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BC831AD-9302-4316-BA56-DDC3DAB13D27}" type="slidenum">
              <a:rPr lang="zh-CN" altLang="en-US"/>
              <a:pPr>
                <a:defRPr/>
              </a:pPr>
              <a:t>‹#›</a:t>
            </a:fld>
            <a:endParaRPr lang="zh-CN" altLang="en-US"/>
          </a:p>
        </p:txBody>
      </p:sp>
    </p:spTree>
    <p:extLst>
      <p:ext uri="{BB962C8B-B14F-4D97-AF65-F5344CB8AC3E}">
        <p14:creationId xmlns:p14="http://schemas.microsoft.com/office/powerpoint/2010/main" val="1739853191"/>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C0E43FB-4308-423D-959D-E7748CA2EE86}" type="datetime1">
              <a:rPr lang="zh-CN" altLang="en-US"/>
              <a:pPr>
                <a:defRPr/>
              </a:pPr>
              <a:t>2016/7/1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2AD2AD2-1290-42E1-B5C6-26F997A5AC35}" type="slidenum">
              <a:rPr lang="zh-CN" altLang="en-US"/>
              <a:pPr>
                <a:defRPr/>
              </a:pPr>
              <a:t>‹#›</a:t>
            </a:fld>
            <a:endParaRPr lang="zh-CN" altLang="en-US"/>
          </a:p>
        </p:txBody>
      </p:sp>
    </p:spTree>
    <p:extLst>
      <p:ext uri="{BB962C8B-B14F-4D97-AF65-F5344CB8AC3E}">
        <p14:creationId xmlns:p14="http://schemas.microsoft.com/office/powerpoint/2010/main" val="2416338508"/>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AA5FAF3-4755-4BA0-9A66-032A3B7CB16C}" type="datetime1">
              <a:rPr lang="zh-CN" altLang="en-US"/>
              <a:pPr>
                <a:defRPr/>
              </a:pPr>
              <a:t>2016/7/1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DF557C7-60AF-44E3-8CFC-7CCE9675E677}" type="slidenum">
              <a:rPr lang="zh-CN" altLang="en-US"/>
              <a:pPr>
                <a:defRPr/>
              </a:pPr>
              <a:t>‹#›</a:t>
            </a:fld>
            <a:endParaRPr lang="zh-CN" altLang="en-US"/>
          </a:p>
        </p:txBody>
      </p:sp>
    </p:spTree>
    <p:extLst>
      <p:ext uri="{BB962C8B-B14F-4D97-AF65-F5344CB8AC3E}">
        <p14:creationId xmlns:p14="http://schemas.microsoft.com/office/powerpoint/2010/main" val="252416464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7B21FB6-269A-40A5-B2BF-2482E1D61B84}" type="datetime1">
              <a:rPr lang="zh-CN" altLang="en-US"/>
              <a:pPr>
                <a:defRPr/>
              </a:pPr>
              <a:t>2016/7/1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31E5BED-62F8-4B27-AE86-F835C6A07F70}" type="slidenum">
              <a:rPr lang="zh-CN" altLang="en-US"/>
              <a:pPr>
                <a:defRPr/>
              </a:pPr>
              <a:t>‹#›</a:t>
            </a:fld>
            <a:endParaRPr lang="zh-CN" altLang="en-US"/>
          </a:p>
        </p:txBody>
      </p:sp>
    </p:spTree>
    <p:extLst>
      <p:ext uri="{BB962C8B-B14F-4D97-AF65-F5344CB8AC3E}">
        <p14:creationId xmlns:p14="http://schemas.microsoft.com/office/powerpoint/2010/main" val="310661675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235BB2E-4225-4669-A652-552F7A7C66F3}" type="datetime1">
              <a:rPr lang="zh-CN" altLang="en-US"/>
              <a:pPr>
                <a:defRPr/>
              </a:pPr>
              <a:t>2016/7/1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33D173-7C92-4579-AF94-38534D39BF27}" type="slidenum">
              <a:rPr lang="zh-CN" altLang="en-US"/>
              <a:pPr>
                <a:defRPr/>
              </a:pPr>
              <a:t>‹#›</a:t>
            </a:fld>
            <a:endParaRPr lang="zh-CN" altLang="en-US"/>
          </a:p>
        </p:txBody>
      </p:sp>
    </p:spTree>
    <p:extLst>
      <p:ext uri="{BB962C8B-B14F-4D97-AF65-F5344CB8AC3E}">
        <p14:creationId xmlns:p14="http://schemas.microsoft.com/office/powerpoint/2010/main" val="55264044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B9655F0-3E5F-48F7-9796-2C34D1072AD1}" type="datetime1">
              <a:rPr lang="zh-CN" altLang="en-US"/>
              <a:pPr>
                <a:defRPr/>
              </a:pPr>
              <a:t>2016/7/1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FD65905-7D97-4B82-B345-9E169F049B00}" type="slidenum">
              <a:rPr lang="zh-CN" altLang="en-US"/>
              <a:pPr>
                <a:defRPr/>
              </a:pPr>
              <a:t>‹#›</a:t>
            </a:fld>
            <a:endParaRPr lang="zh-CN" altLang="en-US"/>
          </a:p>
        </p:txBody>
      </p:sp>
    </p:spTree>
    <p:extLst>
      <p:ext uri="{BB962C8B-B14F-4D97-AF65-F5344CB8AC3E}">
        <p14:creationId xmlns:p14="http://schemas.microsoft.com/office/powerpoint/2010/main" val="308437414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0DB2EFC-4AB1-457C-BA26-1CFB5C9D8F93}" type="datetime1">
              <a:rPr lang="zh-CN" altLang="en-US"/>
              <a:pPr>
                <a:defRPr/>
              </a:pPr>
              <a:t>2016/7/1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6536735-BBB0-4285-97BE-130867DB69B7}" type="slidenum">
              <a:rPr lang="zh-CN" altLang="en-US"/>
              <a:pPr>
                <a:defRPr/>
              </a:pPr>
              <a:t>‹#›</a:t>
            </a:fld>
            <a:endParaRPr lang="zh-CN" altLang="en-US"/>
          </a:p>
        </p:txBody>
      </p:sp>
    </p:spTree>
    <p:extLst>
      <p:ext uri="{BB962C8B-B14F-4D97-AF65-F5344CB8AC3E}">
        <p14:creationId xmlns:p14="http://schemas.microsoft.com/office/powerpoint/2010/main" val="3128373217"/>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F2FA0CD-A7AB-4148-8A5C-C1ED2F7291DC}" type="datetime1">
              <a:rPr lang="zh-CN" altLang="en-US"/>
              <a:pPr>
                <a:defRPr/>
              </a:pPr>
              <a:t>2016/7/1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A84A417-EB11-4399-B990-8D070AD6F566}" type="slidenum">
              <a:rPr lang="zh-CN" altLang="en-US"/>
              <a:pPr>
                <a:defRPr/>
              </a:pPr>
              <a:t>‹#›</a:t>
            </a:fld>
            <a:endParaRPr lang="zh-CN" altLang="en-US"/>
          </a:p>
        </p:txBody>
      </p:sp>
    </p:spTree>
    <p:extLst>
      <p:ext uri="{BB962C8B-B14F-4D97-AF65-F5344CB8AC3E}">
        <p14:creationId xmlns:p14="http://schemas.microsoft.com/office/powerpoint/2010/main" val="1284063409"/>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0CC8FF2-21F2-449A-A234-933F65A5134D}" type="datetime1">
              <a:rPr lang="zh-CN" altLang="en-US"/>
              <a:pPr>
                <a:defRPr/>
              </a:pPr>
              <a:t>2016/7/1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1E1B78C-039F-4BAB-9D7D-E6C98D57F7F0}" type="slidenum">
              <a:rPr lang="zh-CN" altLang="en-US"/>
              <a:pPr>
                <a:defRPr/>
              </a:pPr>
              <a:t>‹#›</a:t>
            </a:fld>
            <a:endParaRPr lang="zh-CN" altLang="en-US"/>
          </a:p>
        </p:txBody>
      </p:sp>
    </p:spTree>
    <p:extLst>
      <p:ext uri="{BB962C8B-B14F-4D97-AF65-F5344CB8AC3E}">
        <p14:creationId xmlns:p14="http://schemas.microsoft.com/office/powerpoint/2010/main" val="356309868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F619469-0B3D-423A-97A6-9F53329E533F}" type="datetime1">
              <a:rPr lang="zh-CN" altLang="en-US"/>
              <a:pPr>
                <a:defRPr/>
              </a:pPr>
              <a:t>2016/7/1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25CF024-6EDC-4BEA-A649-DA5176969BA0}" type="slidenum">
              <a:rPr lang="zh-CN" altLang="en-US"/>
              <a:pPr>
                <a:defRPr/>
              </a:pPr>
              <a:t>‹#›</a:t>
            </a:fld>
            <a:endParaRPr lang="zh-CN" altLang="en-US"/>
          </a:p>
        </p:txBody>
      </p:sp>
    </p:spTree>
    <p:extLst>
      <p:ext uri="{BB962C8B-B14F-4D97-AF65-F5344CB8AC3E}">
        <p14:creationId xmlns:p14="http://schemas.microsoft.com/office/powerpoint/2010/main" val="1749741294"/>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BDFC54D-2AE7-4894-9D1D-2C688C42A7A3}" type="datetime1">
              <a:rPr lang="zh-CN" altLang="en-US"/>
              <a:pPr>
                <a:defRPr/>
              </a:pPr>
              <a:t>2016/7/1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69077A-9A0B-48F7-84E8-71D2B3AA761B}" type="slidenum">
              <a:rPr lang="zh-CN" altLang="en-US"/>
              <a:pPr>
                <a:defRPr/>
              </a:pPr>
              <a:t>‹#›</a:t>
            </a:fld>
            <a:endParaRPr lang="zh-CN" altLang="en-US"/>
          </a:p>
        </p:txBody>
      </p:sp>
    </p:spTree>
    <p:extLst>
      <p:ext uri="{BB962C8B-B14F-4D97-AF65-F5344CB8AC3E}">
        <p14:creationId xmlns:p14="http://schemas.microsoft.com/office/powerpoint/2010/main" val="2956774187"/>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9E9BCAFD-033C-481D-BE7B-C8F713D543C9}" type="datetime1">
              <a:rPr lang="zh-CN" altLang="en-US"/>
              <a:pPr>
                <a:defRPr/>
              </a:pPr>
              <a:t>2016/7/1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7AE0BEF-28EB-4006-84CA-F7A765FD048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59000"/>
    </mc:Choice>
    <mc:Fallback xmlns="">
      <p:transition spd="slow"/>
    </mc:Fallback>
  </mc:AlternateConten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file:///C:\Users\gzdaifeng\Desktop\NetEase_Intern\1.Project\Submit\&#23454;&#20064;PPT&#23637;&#31034;\BattleInspector&#28436;&#31034;.mp4" TargetMode="External"/><Relationship Id="rId5" Type="http://schemas.openxmlformats.org/officeDocument/2006/relationships/image" Target="../media/image3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989138"/>
            <a:ext cx="9144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1" name="文本框 3"/>
          <p:cNvSpPr txBox="1">
            <a:spLocks noChangeArrowheads="1"/>
          </p:cNvSpPr>
          <p:nvPr/>
        </p:nvSpPr>
        <p:spPr bwMode="auto">
          <a:xfrm>
            <a:off x="5414963" y="5229225"/>
            <a:ext cx="326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charset="0"/>
              </a:rPr>
              <a:t>报告人：</a:t>
            </a:r>
            <a:endParaRPr lang="en-US" altLang="zh-CN" sz="2000">
              <a:latin typeface="Arial" charset="0"/>
            </a:endParaRPr>
          </a:p>
          <a:p>
            <a:pPr eaLnBrk="1" hangingPunct="1">
              <a:spcBef>
                <a:spcPct val="0"/>
              </a:spcBef>
              <a:buFontTx/>
              <a:buNone/>
            </a:pPr>
            <a:r>
              <a:rPr lang="en-US" altLang="zh-CN" sz="2000">
                <a:latin typeface="Arial" charset="0"/>
              </a:rPr>
              <a:t>	</a:t>
            </a:r>
            <a:r>
              <a:rPr lang="zh-CN" altLang="en-US" sz="2000">
                <a:latin typeface="Arial" charset="0"/>
              </a:rPr>
              <a:t>代锋  </a:t>
            </a:r>
            <a:r>
              <a:rPr lang="en-US" altLang="zh-CN" sz="2000">
                <a:latin typeface="Arial" charset="0"/>
              </a:rPr>
              <a:t/>
            </a:r>
            <a:br>
              <a:rPr lang="en-US" altLang="zh-CN" sz="2000">
                <a:latin typeface="Arial" charset="0"/>
              </a:rPr>
            </a:br>
            <a:r>
              <a:rPr lang="en-US" altLang="zh-CN" sz="2000">
                <a:latin typeface="Arial" charset="0"/>
              </a:rPr>
              <a:t>	</a:t>
            </a:r>
            <a:endParaRPr lang="zh-CN" altLang="en-US" sz="2000">
              <a:latin typeface="Arial" charset="0"/>
            </a:endParaRPr>
          </a:p>
        </p:txBody>
      </p:sp>
      <p:sp>
        <p:nvSpPr>
          <p:cNvPr id="2052" name="TextBox 3"/>
          <p:cNvSpPr txBox="1">
            <a:spLocks noChangeArrowheads="1"/>
          </p:cNvSpPr>
          <p:nvPr/>
        </p:nvSpPr>
        <p:spPr bwMode="auto">
          <a:xfrm>
            <a:off x="928688" y="2484438"/>
            <a:ext cx="7705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a:solidFill>
                  <a:schemeClr val="bg1"/>
                </a:solidFill>
              </a:rPr>
              <a:t>游戏战斗查看器</a:t>
            </a:r>
            <a:r>
              <a:rPr lang="en-US" altLang="zh-CN" sz="3600">
                <a:solidFill>
                  <a:schemeClr val="bg1"/>
                </a:solidFill>
              </a:rPr>
              <a:t>Battle Inspector</a:t>
            </a:r>
            <a:endParaRPr lang="zh-CN" altLang="en-US" sz="3600">
              <a:solidFill>
                <a:schemeClr val="bg1"/>
              </a:solidFill>
            </a:endParaRPr>
          </a:p>
        </p:txBody>
      </p:sp>
      <p:sp>
        <p:nvSpPr>
          <p:cNvPr id="6" name="日期占位符 5"/>
          <p:cNvSpPr>
            <a:spLocks noGrp="1"/>
          </p:cNvSpPr>
          <p:nvPr>
            <p:ph type="dt" sz="quarter" idx="10"/>
          </p:nvPr>
        </p:nvSpPr>
        <p:spPr/>
        <p:txBody>
          <a:bodyPr/>
          <a:lstStyle/>
          <a:p>
            <a:pPr>
              <a:defRPr/>
            </a:pPr>
            <a:fld id="{2BDF608F-4E72-4F93-995B-EF7BC1CDC148}" type="datetime1">
              <a:rPr lang="zh-CN" altLang="en-US"/>
              <a:pPr>
                <a:defRPr/>
              </a:pPr>
              <a:t>2016/7/1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xfrm>
            <a:off x="7122320" y="620713"/>
            <a:ext cx="2133600" cy="365125"/>
          </a:xfrm>
        </p:spPr>
        <p:txBody>
          <a:bodyPr/>
          <a:lstStyle/>
          <a:p>
            <a:pPr>
              <a:defRPr/>
            </a:pPr>
            <a:fld id="{959ADE44-DA6B-4A3C-80BA-151A6BCD5197}" type="datetime1">
              <a:rPr lang="zh-CN" altLang="en-US"/>
              <a:pPr>
                <a:defRPr/>
              </a:pPr>
              <a:t>2016/7/1</a:t>
            </a:fld>
            <a:endParaRPr lang="zh-CN" altLang="en-US" dirty="0"/>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矩形 6"/>
          <p:cNvSpPr>
            <a:spLocks noChangeArrowheads="1"/>
          </p:cNvSpPr>
          <p:nvPr/>
        </p:nvSpPr>
        <p:spPr bwMode="auto">
          <a:xfrm>
            <a:off x="179388" y="47625"/>
            <a:ext cx="601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4 </a:t>
            </a:r>
            <a:r>
              <a:rPr lang="zh-CN" altLang="en-US" sz="2800">
                <a:solidFill>
                  <a:schemeClr val="bg1"/>
                </a:solidFill>
                <a:latin typeface="微软雅黑" pitchFamily="34" charset="-122"/>
                <a:ea typeface="微软雅黑" pitchFamily="34" charset="-122"/>
              </a:rPr>
              <a:t>一个小工具</a:t>
            </a:r>
            <a:r>
              <a:rPr lang="en-US" altLang="zh-CN" sz="2800">
                <a:solidFill>
                  <a:schemeClr val="bg1"/>
                </a:solidFill>
                <a:latin typeface="微软雅黑" pitchFamily="34" charset="-122"/>
                <a:ea typeface="微软雅黑" pitchFamily="34" charset="-122"/>
              </a:rPr>
              <a:t>——</a:t>
            </a:r>
            <a:r>
              <a:rPr lang="zh-CN" altLang="en-US" sz="2800">
                <a:solidFill>
                  <a:schemeClr val="bg1"/>
                </a:solidFill>
                <a:latin typeface="微软雅黑" pitchFamily="34" charset="-122"/>
                <a:ea typeface="微软雅黑" pitchFamily="34" charset="-122"/>
              </a:rPr>
              <a:t>特效路径工具</a:t>
            </a:r>
          </a:p>
        </p:txBody>
      </p:sp>
      <p:pic>
        <p:nvPicPr>
          <p:cNvPr id="11269" name="图片 5" descr="C:\Users\gzdaifeng\Desktop\NetEase_Intern\1.Project\Submit\PPT展示\实现文档\00.EffectPathTool程序流程.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652463"/>
            <a:ext cx="6000750" cy="3470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127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237038"/>
            <a:ext cx="4264025" cy="2432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71" name="矩形 2"/>
          <p:cNvSpPr>
            <a:spLocks noChangeArrowheads="1"/>
          </p:cNvSpPr>
          <p:nvPr/>
        </p:nvSpPr>
        <p:spPr bwMode="auto">
          <a:xfrm>
            <a:off x="179388" y="4136346"/>
            <a:ext cx="3455988" cy="2462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b="1" dirty="0">
                <a:latin typeface="Times New Roman" pitchFamily="18" charset="0"/>
              </a:rPr>
              <a:t>文件检索：</a:t>
            </a:r>
            <a:r>
              <a:rPr lang="zh-CN" altLang="en-US" sz="1400" dirty="0">
                <a:latin typeface="Times New Roman" pitchFamily="18" charset="0"/>
              </a:rPr>
              <a:t>检索文件夹下的所有文件</a:t>
            </a:r>
            <a:r>
              <a:rPr lang="en-US" altLang="zh-CN" sz="1400" dirty="0">
                <a:latin typeface="Times New Roman" pitchFamily="18" charset="0"/>
              </a:rPr>
              <a:t>;</a:t>
            </a:r>
          </a:p>
          <a:p>
            <a:pPr eaLnBrk="1" hangingPunct="1">
              <a:spcBef>
                <a:spcPct val="0"/>
              </a:spcBef>
              <a:buFontTx/>
              <a:buNone/>
            </a:pPr>
            <a:endParaRPr lang="en-US" altLang="zh-CN" sz="1400" dirty="0">
              <a:latin typeface="Times New Roman" pitchFamily="18" charset="0"/>
            </a:endParaRPr>
          </a:p>
          <a:p>
            <a:pPr eaLnBrk="1" hangingPunct="1">
              <a:spcBef>
                <a:spcPct val="0"/>
              </a:spcBef>
              <a:buFontTx/>
              <a:buNone/>
            </a:pPr>
            <a:r>
              <a:rPr lang="zh-CN" altLang="en-US" sz="1400" b="1" dirty="0">
                <a:latin typeface="Times New Roman" pitchFamily="18" charset="0"/>
              </a:rPr>
              <a:t>名单规则匹配：</a:t>
            </a:r>
            <a:r>
              <a:rPr lang="zh-CN" altLang="en-US" sz="1400" dirty="0">
                <a:latin typeface="Times New Roman" pitchFamily="18" charset="0"/>
              </a:rPr>
              <a:t>正则式方法</a:t>
            </a:r>
            <a:r>
              <a:rPr lang="zh-CN" altLang="en-US" sz="1400" dirty="0"/>
              <a:t>；</a:t>
            </a:r>
            <a:endParaRPr lang="en-US" altLang="zh-CN" sz="1400" dirty="0">
              <a:latin typeface="Times New Roman" pitchFamily="18" charset="0"/>
            </a:endParaRPr>
          </a:p>
          <a:p>
            <a:pPr eaLnBrk="1" hangingPunct="1">
              <a:spcBef>
                <a:spcPct val="0"/>
              </a:spcBef>
              <a:buFontTx/>
              <a:buNone/>
            </a:pPr>
            <a:endParaRPr lang="en-US" altLang="zh-CN" sz="1400" b="1" dirty="0">
              <a:latin typeface="Times New Roman" pitchFamily="18" charset="0"/>
            </a:endParaRPr>
          </a:p>
          <a:p>
            <a:pPr eaLnBrk="1" hangingPunct="1">
              <a:spcBef>
                <a:spcPct val="0"/>
              </a:spcBef>
              <a:buFontTx/>
              <a:buNone/>
            </a:pPr>
            <a:r>
              <a:rPr lang="zh-CN" altLang="en-US" sz="1400" b="1" dirty="0">
                <a:latin typeface="Times New Roman" pitchFamily="18" charset="0"/>
              </a:rPr>
              <a:t>日志模块</a:t>
            </a:r>
            <a:r>
              <a:rPr lang="en-US" altLang="zh-CN" sz="1400" b="1" dirty="0">
                <a:latin typeface="Times New Roman" pitchFamily="18" charset="0"/>
              </a:rPr>
              <a:t>: </a:t>
            </a:r>
            <a:r>
              <a:rPr lang="zh-CN" altLang="en-US" sz="1400" dirty="0">
                <a:latin typeface="Times New Roman" pitchFamily="18" charset="0"/>
              </a:rPr>
              <a:t>异常操作的日志记录；</a:t>
            </a:r>
            <a:endParaRPr lang="en-US" altLang="zh-CN" sz="1400" dirty="0">
              <a:latin typeface="Times New Roman" pitchFamily="18" charset="0"/>
            </a:endParaRPr>
          </a:p>
          <a:p>
            <a:pPr eaLnBrk="1" hangingPunct="1">
              <a:spcBef>
                <a:spcPct val="0"/>
              </a:spcBef>
              <a:buFontTx/>
              <a:buNone/>
            </a:pPr>
            <a:r>
              <a:rPr lang="zh-CN" altLang="en-US" sz="1400" dirty="0">
                <a:latin typeface="Times New Roman" pitchFamily="18" charset="0"/>
              </a:rPr>
              <a:t> </a:t>
            </a:r>
            <a:endParaRPr lang="en-US" altLang="zh-CN" sz="1400" dirty="0">
              <a:latin typeface="Times New Roman" pitchFamily="18" charset="0"/>
            </a:endParaRPr>
          </a:p>
          <a:p>
            <a:pPr eaLnBrk="1" hangingPunct="1">
              <a:spcBef>
                <a:spcPct val="0"/>
              </a:spcBef>
              <a:buFontTx/>
              <a:buNone/>
            </a:pPr>
            <a:r>
              <a:rPr lang="zh-CN" altLang="en-US" sz="1400" b="1" dirty="0" smtClean="0">
                <a:latin typeface="Times New Roman" pitchFamily="18" charset="0"/>
              </a:rPr>
              <a:t>配置文件和</a:t>
            </a:r>
            <a:r>
              <a:rPr lang="en-US" altLang="zh-CN" sz="1400" b="1" dirty="0" smtClean="0">
                <a:latin typeface="Times New Roman" pitchFamily="18" charset="0"/>
              </a:rPr>
              <a:t>xml</a:t>
            </a:r>
            <a:r>
              <a:rPr lang="zh-CN" altLang="en-US" sz="1400" b="1" dirty="0" smtClean="0">
                <a:latin typeface="Times New Roman" pitchFamily="18" charset="0"/>
              </a:rPr>
              <a:t>文件解析：</a:t>
            </a:r>
            <a:r>
              <a:rPr lang="zh-CN" altLang="en-US" sz="1400" dirty="0">
                <a:latin typeface="Times New Roman" pitchFamily="18" charset="0"/>
              </a:rPr>
              <a:t>解析</a:t>
            </a:r>
            <a:r>
              <a:rPr lang="en-US" altLang="zh-CN" sz="1400" dirty="0">
                <a:latin typeface="Times New Roman" pitchFamily="18" charset="0"/>
              </a:rPr>
              <a:t>.</a:t>
            </a:r>
            <a:r>
              <a:rPr lang="en-US" altLang="zh-CN" sz="1400" dirty="0" err="1">
                <a:latin typeface="Times New Roman" pitchFamily="18" charset="0"/>
              </a:rPr>
              <a:t>conf</a:t>
            </a:r>
            <a:r>
              <a:rPr lang="zh-CN" altLang="en-US" sz="1400" dirty="0" smtClean="0">
                <a:latin typeface="Times New Roman" pitchFamily="18" charset="0"/>
              </a:rPr>
              <a:t>配置文件</a:t>
            </a:r>
            <a:r>
              <a:rPr lang="zh-CN" altLang="en-US" sz="1400" dirty="0" smtClean="0">
                <a:latin typeface="Times New Roman" pitchFamily="18" charset="0"/>
              </a:rPr>
              <a:t>，</a:t>
            </a:r>
            <a:r>
              <a:rPr lang="en-US" altLang="zh-CN" sz="1400" dirty="0" smtClean="0">
                <a:latin typeface="Times New Roman" pitchFamily="18" charset="0"/>
              </a:rPr>
              <a:t>.</a:t>
            </a:r>
            <a:r>
              <a:rPr lang="en-US" altLang="zh-CN" sz="1400" dirty="0" err="1" smtClean="0">
                <a:latin typeface="Times New Roman" pitchFamily="18" charset="0"/>
              </a:rPr>
              <a:t>gim</a:t>
            </a:r>
            <a:r>
              <a:rPr lang="zh-CN" altLang="en-US" sz="1400" dirty="0" smtClean="0">
                <a:latin typeface="Times New Roman" pitchFamily="18" charset="0"/>
              </a:rPr>
              <a:t>文件；</a:t>
            </a:r>
            <a:endParaRPr lang="en-US" altLang="zh-CN" sz="1400" dirty="0">
              <a:latin typeface="Times New Roman" pitchFamily="18" charset="0"/>
            </a:endParaRPr>
          </a:p>
          <a:p>
            <a:pPr eaLnBrk="1" hangingPunct="1">
              <a:spcBef>
                <a:spcPct val="0"/>
              </a:spcBef>
              <a:buFontTx/>
              <a:buNone/>
            </a:pPr>
            <a:endParaRPr lang="en-US" altLang="zh-CN" sz="1400" b="1" dirty="0">
              <a:latin typeface="Times New Roman" pitchFamily="18" charset="0"/>
            </a:endParaRPr>
          </a:p>
          <a:p>
            <a:pPr eaLnBrk="1" hangingPunct="1">
              <a:spcBef>
                <a:spcPct val="0"/>
              </a:spcBef>
              <a:buFontTx/>
              <a:buNone/>
            </a:pPr>
            <a:r>
              <a:rPr lang="zh-CN" altLang="en-US" sz="1400" b="1" dirty="0">
                <a:latin typeface="Times New Roman" pitchFamily="18" charset="0"/>
              </a:rPr>
              <a:t>特效路径： </a:t>
            </a:r>
            <a:r>
              <a:rPr lang="zh-CN" altLang="en-US" sz="1400" dirty="0" smtClean="0">
                <a:latin typeface="Times New Roman" pitchFamily="18" charset="0"/>
              </a:rPr>
              <a:t>特效路径数据添加区分黑白名单的</a:t>
            </a:r>
            <a:r>
              <a:rPr lang="en-US" altLang="zh-CN" sz="1400" dirty="0" smtClean="0">
                <a:latin typeface="Times New Roman" pitchFamily="18" charset="0"/>
              </a:rPr>
              <a:t>2</a:t>
            </a:r>
            <a:r>
              <a:rPr lang="zh-CN" altLang="en-US" sz="1400" dirty="0" smtClean="0">
                <a:latin typeface="Times New Roman" pitchFamily="18" charset="0"/>
              </a:rPr>
              <a:t>个标记位。</a:t>
            </a:r>
            <a:endParaRPr lang="en-US" altLang="zh-CN" sz="1400" dirty="0">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矩形 6"/>
          <p:cNvSpPr>
            <a:spLocks noChangeArrowheads="1"/>
          </p:cNvSpPr>
          <p:nvPr/>
        </p:nvSpPr>
        <p:spPr bwMode="auto">
          <a:xfrm>
            <a:off x="179388" y="47625"/>
            <a:ext cx="3808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5 </a:t>
            </a:r>
            <a:r>
              <a:rPr lang="zh-CN" altLang="en-US" sz="2800">
                <a:solidFill>
                  <a:schemeClr val="bg1"/>
                </a:solidFill>
                <a:latin typeface="微软雅黑" pitchFamily="34" charset="-122"/>
                <a:ea typeface="微软雅黑" pitchFamily="34" charset="-122"/>
              </a:rPr>
              <a:t>编程中遇到问题</a:t>
            </a:r>
          </a:p>
        </p:txBody>
      </p:sp>
      <p:sp>
        <p:nvSpPr>
          <p:cNvPr id="12293" name="矩形 1"/>
          <p:cNvSpPr>
            <a:spLocks noChangeArrowheads="1"/>
          </p:cNvSpPr>
          <p:nvPr/>
        </p:nvSpPr>
        <p:spPr bwMode="auto">
          <a:xfrm>
            <a:off x="450900" y="692696"/>
            <a:ext cx="4537075" cy="34163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b="1" dirty="0" smtClean="0">
                <a:latin typeface="Times New Roman" pitchFamily="18" charset="0"/>
              </a:rPr>
              <a:t>1.PEP8 </a:t>
            </a:r>
            <a:r>
              <a:rPr lang="zh-CN" altLang="en-US" sz="1800" b="1" dirty="0" smtClean="0">
                <a:latin typeface="Times New Roman" pitchFamily="18" charset="0"/>
              </a:rPr>
              <a:t>格式规范的问题</a:t>
            </a:r>
            <a:endParaRPr lang="en-US" altLang="zh-CN" sz="1800" b="1" dirty="0" smtClean="0">
              <a:latin typeface="Times New Roman" pitchFamily="18" charset="0"/>
            </a:endParaRPr>
          </a:p>
          <a:p>
            <a:pPr eaLnBrk="1" hangingPunct="1">
              <a:spcBef>
                <a:spcPct val="0"/>
              </a:spcBef>
              <a:buNone/>
            </a:pPr>
            <a:r>
              <a:rPr lang="en-US" altLang="zh-CN" sz="1800" b="1" dirty="0" smtClean="0">
                <a:latin typeface="Times New Roman" pitchFamily="18" charset="0"/>
              </a:rPr>
              <a:t> </a:t>
            </a:r>
            <a:r>
              <a:rPr lang="en-US" altLang="zh-CN" sz="1800" b="1" dirty="0">
                <a:solidFill>
                  <a:srgbClr val="FF0000"/>
                </a:solidFill>
                <a:latin typeface="Times New Roman" pitchFamily="18" charset="0"/>
              </a:rPr>
              <a:t>Stack </a:t>
            </a:r>
            <a:r>
              <a:rPr lang="en-US" altLang="zh-CN" sz="1800" b="1" dirty="0" smtClean="0">
                <a:solidFill>
                  <a:srgbClr val="FF0000"/>
                </a:solidFill>
                <a:latin typeface="Times New Roman" pitchFamily="18" charset="0"/>
              </a:rPr>
              <a:t>overflow </a:t>
            </a:r>
            <a:r>
              <a:rPr lang="en-US" altLang="zh-CN" sz="1800" b="1" dirty="0" smtClean="0">
                <a:latin typeface="Times New Roman" pitchFamily="18" charset="0"/>
              </a:rPr>
              <a:t>Google Baidu  Blog</a:t>
            </a:r>
          </a:p>
          <a:p>
            <a:pPr eaLnBrk="1" hangingPunct="1">
              <a:spcBef>
                <a:spcPct val="0"/>
              </a:spcBef>
              <a:buNone/>
            </a:pPr>
            <a:endParaRPr lang="en-US" altLang="zh-CN" sz="1800" b="1" dirty="0" smtClean="0">
              <a:latin typeface="Times New Roman" pitchFamily="18" charset="0"/>
            </a:endParaRPr>
          </a:p>
          <a:p>
            <a:pPr eaLnBrk="1" hangingPunct="1">
              <a:spcBef>
                <a:spcPct val="0"/>
              </a:spcBef>
              <a:buFontTx/>
              <a:buNone/>
            </a:pPr>
            <a:r>
              <a:rPr lang="en-US" altLang="zh-CN" sz="1800" b="1" dirty="0" smtClean="0">
                <a:latin typeface="Times New Roman" pitchFamily="18" charset="0"/>
              </a:rPr>
              <a:t>2.</a:t>
            </a:r>
            <a:r>
              <a:rPr lang="zh-CN" altLang="en-US" sz="1800" b="1" dirty="0" smtClean="0">
                <a:latin typeface="Times New Roman" pitchFamily="18" charset="0"/>
              </a:rPr>
              <a:t>中文</a:t>
            </a:r>
            <a:r>
              <a:rPr lang="zh-CN" altLang="en-US" sz="1800" b="1" dirty="0">
                <a:latin typeface="Times New Roman" pitchFamily="18" charset="0"/>
              </a:rPr>
              <a:t>乱</a:t>
            </a:r>
            <a:r>
              <a:rPr lang="zh-CN" altLang="en-US" sz="1800" b="1" dirty="0" smtClean="0">
                <a:latin typeface="Times New Roman" pitchFamily="18" charset="0"/>
              </a:rPr>
              <a:t>码</a:t>
            </a:r>
            <a:r>
              <a:rPr lang="zh-CN" altLang="en-US" sz="1800" b="1" dirty="0">
                <a:latin typeface="Times New Roman" pitchFamily="18" charset="0"/>
              </a:rPr>
              <a:t>的问题：</a:t>
            </a:r>
            <a:endParaRPr lang="en-US" altLang="zh-CN" sz="1800" b="1" dirty="0">
              <a:latin typeface="Times New Roman" pitchFamily="18" charset="0"/>
            </a:endParaRPr>
          </a:p>
          <a:p>
            <a:pPr eaLnBrk="1" hangingPunct="1">
              <a:spcBef>
                <a:spcPct val="0"/>
              </a:spcBef>
              <a:buFontTx/>
              <a:buNone/>
            </a:pPr>
            <a:r>
              <a:rPr lang="zh-CN" altLang="en-US" sz="1800" dirty="0" smtClean="0">
                <a:latin typeface="Times New Roman" pitchFamily="18" charset="0"/>
              </a:rPr>
              <a:t>配置文件读取，</a:t>
            </a:r>
            <a:r>
              <a:rPr lang="en-US" altLang="zh-CN" sz="1800" dirty="0" smtClean="0">
                <a:latin typeface="Times New Roman" pitchFamily="18" charset="0"/>
              </a:rPr>
              <a:t>ASCII </a:t>
            </a:r>
            <a:r>
              <a:rPr lang="zh-CN" altLang="en-US" sz="1800" dirty="0" smtClean="0">
                <a:latin typeface="Times New Roman" pitchFamily="18" charset="0"/>
              </a:rPr>
              <a:t>统一</a:t>
            </a:r>
            <a:r>
              <a:rPr lang="zh-CN" altLang="en-US" sz="1800" dirty="0">
                <a:latin typeface="Times New Roman" pitchFamily="18" charset="0"/>
              </a:rPr>
              <a:t>用</a:t>
            </a:r>
            <a:r>
              <a:rPr lang="en-US" altLang="zh-CN" sz="1800" dirty="0">
                <a:latin typeface="Times New Roman" pitchFamily="18" charset="0"/>
              </a:rPr>
              <a:t>utf-8</a:t>
            </a:r>
            <a:r>
              <a:rPr lang="zh-CN" altLang="en-US" sz="1800" dirty="0">
                <a:latin typeface="Times New Roman" pitchFamily="18" charset="0"/>
              </a:rPr>
              <a:t>编码</a:t>
            </a:r>
            <a:r>
              <a:rPr lang="en-US" altLang="zh-CN" sz="1800" dirty="0" smtClean="0">
                <a:latin typeface="Times New Roman" pitchFamily="18" charset="0"/>
              </a:rPr>
              <a:t>;</a:t>
            </a:r>
          </a:p>
          <a:p>
            <a:pPr eaLnBrk="1" hangingPunct="1">
              <a:spcBef>
                <a:spcPct val="0"/>
              </a:spcBef>
              <a:buFontTx/>
              <a:buNone/>
            </a:pPr>
            <a:r>
              <a:rPr lang="en-US" altLang="zh-CN" sz="1800" dirty="0" err="1" smtClean="0">
                <a:latin typeface="Times New Roman" pitchFamily="18" charset="0"/>
              </a:rPr>
              <a:t>codcs</a:t>
            </a:r>
            <a:endParaRPr lang="en-US" altLang="zh-CN" sz="1800" dirty="0">
              <a:latin typeface="Times New Roman" pitchFamily="18" charset="0"/>
            </a:endParaRPr>
          </a:p>
          <a:p>
            <a:pPr eaLnBrk="1" hangingPunct="1">
              <a:spcBef>
                <a:spcPct val="0"/>
              </a:spcBef>
              <a:buFontTx/>
              <a:buNone/>
            </a:pPr>
            <a:endParaRPr lang="en-US" altLang="zh-CN" sz="1800" dirty="0">
              <a:latin typeface="Times New Roman" pitchFamily="18" charset="0"/>
            </a:endParaRPr>
          </a:p>
          <a:p>
            <a:pPr eaLnBrk="1" hangingPunct="1">
              <a:spcBef>
                <a:spcPct val="0"/>
              </a:spcBef>
              <a:buFontTx/>
              <a:buNone/>
            </a:pPr>
            <a:r>
              <a:rPr lang="en-US" altLang="zh-CN" sz="1800" b="1" dirty="0">
                <a:latin typeface="Times New Roman" pitchFamily="18" charset="0"/>
              </a:rPr>
              <a:t>3</a:t>
            </a:r>
            <a:r>
              <a:rPr lang="en-US" altLang="zh-CN" sz="1800" b="1" dirty="0" smtClean="0">
                <a:latin typeface="Times New Roman" pitchFamily="18" charset="0"/>
              </a:rPr>
              <a:t>.</a:t>
            </a:r>
            <a:r>
              <a:rPr lang="zh-CN" altLang="en-US" sz="1800" b="1" dirty="0">
                <a:latin typeface="Times New Roman" pitchFamily="18" charset="0"/>
              </a:rPr>
              <a:t>程序卡顿的问题：</a:t>
            </a:r>
            <a:endParaRPr lang="en-US" altLang="zh-CN" sz="1800" b="1" dirty="0">
              <a:latin typeface="Times New Roman" pitchFamily="18" charset="0"/>
            </a:endParaRPr>
          </a:p>
          <a:p>
            <a:pPr eaLnBrk="1" hangingPunct="1">
              <a:spcBef>
                <a:spcPct val="0"/>
              </a:spcBef>
              <a:buFontTx/>
              <a:buNone/>
            </a:pPr>
            <a:r>
              <a:rPr lang="zh-CN" altLang="en-US" sz="1800" dirty="0">
                <a:latin typeface="Times New Roman" pitchFamily="18" charset="0"/>
              </a:rPr>
              <a:t>每次同步数据，</a:t>
            </a:r>
            <a:r>
              <a:rPr lang="en-US" altLang="zh-CN" sz="1800" dirty="0" err="1">
                <a:latin typeface="Times New Roman" pitchFamily="18" charset="0"/>
              </a:rPr>
              <a:t>rpyc</a:t>
            </a:r>
            <a:r>
              <a:rPr lang="en-US" altLang="zh-CN" sz="1800" dirty="0">
                <a:latin typeface="Times New Roman" pitchFamily="18" charset="0"/>
              </a:rPr>
              <a:t> </a:t>
            </a:r>
            <a:r>
              <a:rPr lang="zh-CN" altLang="en-US" sz="1800" dirty="0">
                <a:latin typeface="Times New Roman" pitchFamily="18" charset="0"/>
              </a:rPr>
              <a:t>访问服务端数据的操作会阻塞</a:t>
            </a:r>
            <a:r>
              <a:rPr lang="en-US" altLang="zh-CN" sz="1800" dirty="0">
                <a:latin typeface="Times New Roman" pitchFamily="18" charset="0"/>
              </a:rPr>
              <a:t>3.2s</a:t>
            </a:r>
            <a:r>
              <a:rPr lang="zh-CN" altLang="en-US" sz="1800" dirty="0">
                <a:latin typeface="Times New Roman" pitchFamily="18" charset="0"/>
              </a:rPr>
              <a:t>左右，单独新建一个子进程，主进程耗时为</a:t>
            </a:r>
            <a:r>
              <a:rPr lang="en-US" altLang="zh-CN" sz="1800" dirty="0">
                <a:latin typeface="Times New Roman" pitchFamily="18" charset="0"/>
              </a:rPr>
              <a:t>0.02s</a:t>
            </a:r>
            <a:r>
              <a:rPr lang="zh-CN" altLang="en-US" sz="1800" dirty="0">
                <a:latin typeface="Times New Roman" pitchFamily="18" charset="0"/>
              </a:rPr>
              <a:t>，这样就不会阻塞</a:t>
            </a:r>
            <a:r>
              <a:rPr lang="en-US" altLang="zh-CN" sz="1800" dirty="0" err="1">
                <a:latin typeface="Times New Roman" pitchFamily="18" charset="0"/>
              </a:rPr>
              <a:t>pyqt</a:t>
            </a:r>
            <a:r>
              <a:rPr lang="en-US" altLang="zh-CN" sz="1800" dirty="0">
                <a:latin typeface="Times New Roman" pitchFamily="18" charset="0"/>
              </a:rPr>
              <a:t> GUI</a:t>
            </a:r>
            <a:r>
              <a:rPr lang="zh-CN" altLang="en-US" sz="1800" dirty="0">
                <a:latin typeface="Times New Roman" pitchFamily="18" charset="0"/>
              </a:rPr>
              <a:t>进程，也不会产生卡</a:t>
            </a:r>
            <a:r>
              <a:rPr lang="zh-CN" altLang="en-US" sz="1800" dirty="0" smtClean="0">
                <a:latin typeface="Times New Roman" pitchFamily="18" charset="0"/>
              </a:rPr>
              <a:t>顿。</a:t>
            </a:r>
            <a:endParaRPr lang="en-US" altLang="zh-CN" sz="1800" dirty="0">
              <a:latin typeface="Times New Roman" pitchFamily="18" charset="0"/>
            </a:endParaRPr>
          </a:p>
        </p:txBody>
      </p:sp>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4149725"/>
            <a:ext cx="39528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1125538"/>
            <a:ext cx="2963862"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矩形 6"/>
          <p:cNvSpPr>
            <a:spLocks noChangeArrowheads="1"/>
          </p:cNvSpPr>
          <p:nvPr/>
        </p:nvSpPr>
        <p:spPr bwMode="auto">
          <a:xfrm>
            <a:off x="179388" y="47625"/>
            <a:ext cx="4525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5 </a:t>
            </a:r>
            <a:r>
              <a:rPr lang="zh-CN" altLang="en-US" sz="2800">
                <a:solidFill>
                  <a:schemeClr val="bg1"/>
                </a:solidFill>
                <a:latin typeface="微软雅黑" pitchFamily="34" charset="-122"/>
                <a:ea typeface="微软雅黑" pitchFamily="34" charset="-122"/>
              </a:rPr>
              <a:t>编程中解决核心问题</a:t>
            </a:r>
          </a:p>
        </p:txBody>
      </p:sp>
      <p:sp>
        <p:nvSpPr>
          <p:cNvPr id="13317" name="矩形 1"/>
          <p:cNvSpPr>
            <a:spLocks noChangeArrowheads="1"/>
          </p:cNvSpPr>
          <p:nvPr/>
        </p:nvSpPr>
        <p:spPr bwMode="auto">
          <a:xfrm>
            <a:off x="395288" y="1412875"/>
            <a:ext cx="4537075" cy="3140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b="1">
                <a:latin typeface="Times New Roman" pitchFamily="18" charset="0"/>
              </a:rPr>
              <a:t>3.</a:t>
            </a:r>
            <a:r>
              <a:rPr lang="zh-CN" altLang="en-US" sz="1800" b="1">
                <a:latin typeface="Times New Roman" pitchFamily="18" charset="0"/>
              </a:rPr>
              <a:t> 实体名与游戏实体对应的识别：</a:t>
            </a:r>
            <a:endParaRPr lang="en-US" altLang="zh-CN" sz="1800" b="1">
              <a:latin typeface="Times New Roman" pitchFamily="18" charset="0"/>
            </a:endParaRPr>
          </a:p>
          <a:p>
            <a:pPr eaLnBrk="1" hangingPunct="1">
              <a:spcBef>
                <a:spcPct val="0"/>
              </a:spcBef>
              <a:buFontTx/>
              <a:buNone/>
            </a:pPr>
            <a:r>
              <a:rPr lang="zh-CN" altLang="en-US" sz="1800">
                <a:latin typeface="Times New Roman" pitchFamily="18" charset="0"/>
              </a:rPr>
              <a:t>通过</a:t>
            </a:r>
            <a:r>
              <a:rPr lang="en-US" altLang="zh-CN" sz="1800">
                <a:latin typeface="Times New Roman" pitchFamily="18" charset="0"/>
              </a:rPr>
              <a:t>entity_id</a:t>
            </a:r>
            <a:r>
              <a:rPr lang="zh-CN" altLang="en-US" sz="1800">
                <a:latin typeface="Times New Roman" pitchFamily="18" charset="0"/>
              </a:rPr>
              <a:t>去定位实体，然后通过点击实体名让游戏客户端实体高亮并闪动</a:t>
            </a:r>
            <a:r>
              <a:rPr lang="en-US" altLang="zh-CN" sz="1800">
                <a:latin typeface="Times New Roman" pitchFamily="18" charset="0"/>
              </a:rPr>
              <a:t>;</a:t>
            </a:r>
            <a:r>
              <a:rPr lang="en-US" altLang="zh-CN" sz="1800"/>
              <a:t> </a:t>
            </a:r>
          </a:p>
          <a:p>
            <a:pPr eaLnBrk="1" hangingPunct="1">
              <a:spcBef>
                <a:spcPct val="0"/>
              </a:spcBef>
              <a:buFontTx/>
              <a:buNone/>
            </a:pPr>
            <a:r>
              <a:rPr lang="zh-CN" altLang="en-US" sz="1800"/>
              <a:t>通过函数</a:t>
            </a:r>
            <a:r>
              <a:rPr lang="en-US" altLang="zh-CN" sz="1800"/>
              <a:t>play_effect_mount_to_model(entity.visual, 0, path, buffer)</a:t>
            </a:r>
          </a:p>
          <a:p>
            <a:pPr eaLnBrk="1" hangingPunct="1">
              <a:spcBef>
                <a:spcPct val="0"/>
              </a:spcBef>
              <a:buFontTx/>
              <a:buNone/>
            </a:pPr>
            <a:r>
              <a:rPr lang="zh-CN" altLang="en-US" sz="1800">
                <a:latin typeface="Times New Roman" pitchFamily="18" charset="0"/>
              </a:rPr>
              <a:t>实现高亮并闪动的特效；</a:t>
            </a:r>
            <a:endParaRPr lang="en-US" altLang="zh-CN" sz="1800" b="1">
              <a:latin typeface="Times New Roman" pitchFamily="18" charset="0"/>
            </a:endParaRPr>
          </a:p>
          <a:p>
            <a:pPr eaLnBrk="1" hangingPunct="1">
              <a:spcBef>
                <a:spcPct val="0"/>
              </a:spcBef>
              <a:buFontTx/>
              <a:buNone/>
            </a:pPr>
            <a:endParaRPr lang="en-US" altLang="zh-CN" sz="1800">
              <a:latin typeface="Times New Roman" pitchFamily="18" charset="0"/>
            </a:endParaRPr>
          </a:p>
          <a:p>
            <a:pPr eaLnBrk="1" hangingPunct="1">
              <a:spcBef>
                <a:spcPct val="0"/>
              </a:spcBef>
              <a:buFontTx/>
              <a:buNone/>
            </a:pPr>
            <a:r>
              <a:rPr lang="en-US" altLang="zh-CN" sz="1800" b="1">
                <a:latin typeface="Times New Roman" pitchFamily="18" charset="0"/>
              </a:rPr>
              <a:t>4.</a:t>
            </a:r>
            <a:r>
              <a:rPr lang="zh-CN" altLang="en-US" sz="1800" b="1">
                <a:latin typeface="Times New Roman" pitchFamily="18" charset="0"/>
              </a:rPr>
              <a:t>游戏历史数据设计时间轴：</a:t>
            </a:r>
            <a:endParaRPr lang="en-US" altLang="zh-CN" sz="1800" b="1">
              <a:latin typeface="Times New Roman" pitchFamily="18" charset="0"/>
            </a:endParaRPr>
          </a:p>
          <a:p>
            <a:pPr eaLnBrk="1" hangingPunct="1">
              <a:spcBef>
                <a:spcPct val="0"/>
              </a:spcBef>
              <a:buFontTx/>
              <a:buNone/>
            </a:pPr>
            <a:r>
              <a:rPr lang="zh-CN" altLang="en-US" sz="1800">
                <a:latin typeface="Times New Roman" pitchFamily="18" charset="0"/>
              </a:rPr>
              <a:t>通过</a:t>
            </a:r>
            <a:r>
              <a:rPr lang="en-US" altLang="zh-CN" sz="1800">
                <a:latin typeface="Times New Roman" pitchFamily="18" charset="0"/>
              </a:rPr>
              <a:t>slider</a:t>
            </a:r>
            <a:r>
              <a:rPr lang="zh-CN" altLang="en-US" sz="1800">
                <a:latin typeface="Times New Roman" pitchFamily="18" charset="0"/>
              </a:rPr>
              <a:t>滑动条控件来表示时间点，每</a:t>
            </a:r>
            <a:r>
              <a:rPr lang="en-US" altLang="zh-CN" sz="1800">
                <a:latin typeface="Times New Roman" pitchFamily="18" charset="0"/>
              </a:rPr>
              <a:t>100</a:t>
            </a:r>
            <a:r>
              <a:rPr lang="zh-CN" altLang="en-US" sz="1800">
                <a:latin typeface="Times New Roman" pitchFamily="18" charset="0"/>
              </a:rPr>
              <a:t>帧的时间点保存为一个</a:t>
            </a:r>
            <a:r>
              <a:rPr lang="en-US" altLang="zh-CN" sz="1800">
                <a:latin typeface="Times New Roman" pitchFamily="18" charset="0"/>
              </a:rPr>
              <a:t>.xls</a:t>
            </a:r>
            <a:r>
              <a:rPr lang="zh-CN" altLang="en-US" sz="1800">
                <a:latin typeface="Times New Roman" pitchFamily="18" charset="0"/>
              </a:rPr>
              <a:t>文件。</a:t>
            </a:r>
            <a:endParaRPr lang="en-US" altLang="zh-CN" sz="1800">
              <a:latin typeface="Times New Roman" pitchFamily="18" charset="0"/>
            </a:endParaRPr>
          </a:p>
        </p:txBody>
      </p:sp>
      <p:pic>
        <p:nvPicPr>
          <p:cNvPr id="13318" name="Picture 6" descr="C:\Users\gzdaifeng\Desktop\pic\pic_功能文档\7.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0150" y="765175"/>
            <a:ext cx="3806825" cy="1800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19" name="Picture 7" descr="C:\Users\gzdaifeng\Desktop\pic\pic_功能文档\7.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0" y="2778125"/>
            <a:ext cx="3960813" cy="1717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3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652963"/>
            <a:ext cx="6278562" cy="792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5576888"/>
            <a:ext cx="5600700" cy="638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1433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矩形 6"/>
          <p:cNvSpPr>
            <a:spLocks noChangeArrowheads="1"/>
          </p:cNvSpPr>
          <p:nvPr/>
        </p:nvSpPr>
        <p:spPr bwMode="auto">
          <a:xfrm>
            <a:off x="179388" y="47625"/>
            <a:ext cx="273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5 </a:t>
            </a:r>
            <a:r>
              <a:rPr lang="zh-CN" altLang="en-US" sz="2800">
                <a:solidFill>
                  <a:schemeClr val="bg1"/>
                </a:solidFill>
                <a:latin typeface="微软雅黑" pitchFamily="34" charset="-122"/>
                <a:ea typeface="微软雅黑" pitchFamily="34" charset="-122"/>
              </a:rPr>
              <a:t>程序演示</a:t>
            </a:r>
          </a:p>
        </p:txBody>
      </p:sp>
      <p:pic>
        <p:nvPicPr>
          <p:cNvPr id="3" name="BattleInspector演示.mp4">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69850" y="958850"/>
            <a:ext cx="8964613"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989138"/>
            <a:ext cx="91440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文本框 3"/>
          <p:cNvSpPr txBox="1">
            <a:spLocks noChangeArrowheads="1"/>
          </p:cNvSpPr>
          <p:nvPr/>
        </p:nvSpPr>
        <p:spPr bwMode="auto">
          <a:xfrm>
            <a:off x="5414963" y="5229225"/>
            <a:ext cx="32607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000">
                <a:latin typeface="Arial" charset="0"/>
              </a:rPr>
              <a:t>报告人：</a:t>
            </a:r>
            <a:endParaRPr lang="en-US" altLang="zh-CN" sz="2000">
              <a:latin typeface="Arial" charset="0"/>
            </a:endParaRPr>
          </a:p>
          <a:p>
            <a:pPr eaLnBrk="1" hangingPunct="1">
              <a:spcBef>
                <a:spcPct val="0"/>
              </a:spcBef>
              <a:buFontTx/>
              <a:buNone/>
            </a:pPr>
            <a:r>
              <a:rPr lang="en-US" altLang="zh-CN" sz="2000">
                <a:latin typeface="Arial" charset="0"/>
              </a:rPr>
              <a:t>	</a:t>
            </a:r>
            <a:r>
              <a:rPr lang="zh-CN" altLang="en-US" sz="2000">
                <a:latin typeface="Arial" charset="0"/>
              </a:rPr>
              <a:t>代锋</a:t>
            </a:r>
            <a:r>
              <a:rPr lang="en-US" altLang="zh-CN" sz="2000">
                <a:latin typeface="Arial" charset="0"/>
              </a:rPr>
              <a:t>	</a:t>
            </a:r>
            <a:endParaRPr lang="zh-CN" altLang="en-US" sz="2000">
              <a:latin typeface="Arial" charset="0"/>
            </a:endParaRPr>
          </a:p>
        </p:txBody>
      </p:sp>
      <p:sp>
        <p:nvSpPr>
          <p:cNvPr id="15364" name="TextBox 3"/>
          <p:cNvSpPr txBox="1">
            <a:spLocks noChangeArrowheads="1"/>
          </p:cNvSpPr>
          <p:nvPr/>
        </p:nvSpPr>
        <p:spPr bwMode="auto">
          <a:xfrm>
            <a:off x="928688" y="2484438"/>
            <a:ext cx="7705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3600">
                <a:solidFill>
                  <a:schemeClr val="bg1"/>
                </a:solidFill>
              </a:rPr>
              <a:t>谢谢</a:t>
            </a:r>
          </a:p>
        </p:txBody>
      </p:sp>
      <p:sp>
        <p:nvSpPr>
          <p:cNvPr id="6" name="日期占位符 5"/>
          <p:cNvSpPr>
            <a:spLocks noGrp="1"/>
          </p:cNvSpPr>
          <p:nvPr>
            <p:ph type="dt" sz="quarter" idx="10"/>
          </p:nvPr>
        </p:nvSpPr>
        <p:spPr/>
        <p:txBody>
          <a:bodyPr/>
          <a:lstStyle/>
          <a:p>
            <a:pPr>
              <a:defRPr/>
            </a:pPr>
            <a:fld id="{2BDF608F-4E72-4F93-995B-EF7BC1CDC148}" type="datetime1">
              <a:rPr lang="zh-CN" altLang="en-US"/>
              <a:pPr>
                <a:defRPr/>
              </a:pPr>
              <a:t>2016/7/1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dirty="0"/>
          </a:p>
        </p:txBody>
      </p:sp>
      <p:pic>
        <p:nvPicPr>
          <p:cNvPr id="30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6" name="矩形 6"/>
          <p:cNvSpPr>
            <a:spLocks noChangeArrowheads="1"/>
          </p:cNvSpPr>
          <p:nvPr/>
        </p:nvSpPr>
        <p:spPr bwMode="auto">
          <a:xfrm>
            <a:off x="179388" y="47625"/>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2800">
                <a:solidFill>
                  <a:schemeClr val="bg1"/>
                </a:solidFill>
                <a:latin typeface="微软雅黑" pitchFamily="34" charset="-122"/>
                <a:ea typeface="微软雅黑" pitchFamily="34" charset="-122"/>
              </a:rPr>
              <a:t>目录</a:t>
            </a:r>
          </a:p>
        </p:txBody>
      </p:sp>
      <p:sp>
        <p:nvSpPr>
          <p:cNvPr id="3077" name="TextBox 2"/>
          <p:cNvSpPr txBox="1">
            <a:spLocks noChangeArrowheads="1"/>
          </p:cNvSpPr>
          <p:nvPr/>
        </p:nvSpPr>
        <p:spPr bwMode="auto">
          <a:xfrm>
            <a:off x="6011863" y="2924175"/>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endParaRPr lang="zh-CN" altLang="en-US" sz="1800"/>
          </a:p>
        </p:txBody>
      </p:sp>
      <p:sp>
        <p:nvSpPr>
          <p:cNvPr id="3078" name="TextBox 1"/>
          <p:cNvSpPr txBox="1">
            <a:spLocks noChangeArrowheads="1"/>
          </p:cNvSpPr>
          <p:nvPr/>
        </p:nvSpPr>
        <p:spPr bwMode="auto">
          <a:xfrm>
            <a:off x="900113" y="1628775"/>
            <a:ext cx="7775575"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 typeface="Wingdings" pitchFamily="2" charset="2"/>
              <a:buChar char="l"/>
            </a:pPr>
            <a:r>
              <a:rPr lang="en-US" altLang="zh-CN" sz="2800"/>
              <a:t>Part1 </a:t>
            </a:r>
            <a:r>
              <a:rPr lang="zh-CN" altLang="en-US" sz="2800"/>
              <a:t>程序的模块概述</a:t>
            </a:r>
            <a:endParaRPr lang="en-US" altLang="zh-CN" sz="2800"/>
          </a:p>
          <a:p>
            <a:pPr eaLnBrk="1" hangingPunct="1">
              <a:spcBef>
                <a:spcPct val="0"/>
              </a:spcBef>
              <a:buFont typeface="Wingdings" pitchFamily="2" charset="2"/>
              <a:buChar char="l"/>
            </a:pPr>
            <a:endParaRPr lang="en-US" altLang="zh-CN" sz="2800"/>
          </a:p>
          <a:p>
            <a:pPr eaLnBrk="1" hangingPunct="1">
              <a:spcBef>
                <a:spcPct val="0"/>
              </a:spcBef>
              <a:buFont typeface="Wingdings" pitchFamily="2" charset="2"/>
              <a:buChar char="l"/>
            </a:pPr>
            <a:r>
              <a:rPr lang="en-US" altLang="zh-CN" sz="2800"/>
              <a:t>Part2 MVC </a:t>
            </a:r>
            <a:r>
              <a:rPr lang="zh-CN" altLang="en-US" sz="2800"/>
              <a:t>框架模型的实现</a:t>
            </a:r>
            <a:endParaRPr lang="en-US" altLang="zh-CN" sz="2800"/>
          </a:p>
          <a:p>
            <a:pPr eaLnBrk="1" hangingPunct="1">
              <a:spcBef>
                <a:spcPct val="0"/>
              </a:spcBef>
              <a:buFont typeface="Wingdings" pitchFamily="2" charset="2"/>
              <a:buChar char="l"/>
            </a:pPr>
            <a:endParaRPr lang="en-US" altLang="zh-CN" sz="2800"/>
          </a:p>
          <a:p>
            <a:pPr eaLnBrk="1" hangingPunct="1">
              <a:spcBef>
                <a:spcPct val="0"/>
              </a:spcBef>
              <a:buFont typeface="Wingdings" pitchFamily="2" charset="2"/>
              <a:buChar char="l"/>
            </a:pPr>
            <a:r>
              <a:rPr lang="en-US" altLang="zh-CN" sz="2800"/>
              <a:t>Part3 </a:t>
            </a:r>
            <a:r>
              <a:rPr lang="zh-CN" altLang="en-US" sz="2800"/>
              <a:t>功能需求的模块 </a:t>
            </a:r>
            <a:r>
              <a:rPr lang="en-US" altLang="zh-CN" sz="2800"/>
              <a:t>(5</a:t>
            </a:r>
            <a:r>
              <a:rPr lang="zh-CN" altLang="en-US" sz="2800"/>
              <a:t>个</a:t>
            </a:r>
            <a:r>
              <a:rPr lang="en-US" altLang="zh-CN" sz="2800"/>
              <a:t>)</a:t>
            </a:r>
          </a:p>
          <a:p>
            <a:pPr eaLnBrk="1" hangingPunct="1">
              <a:spcBef>
                <a:spcPct val="0"/>
              </a:spcBef>
              <a:buFont typeface="Wingdings" pitchFamily="2" charset="2"/>
              <a:buChar char="l"/>
            </a:pPr>
            <a:endParaRPr lang="en-US" altLang="zh-CN" sz="2800"/>
          </a:p>
          <a:p>
            <a:pPr eaLnBrk="1" hangingPunct="1">
              <a:spcBef>
                <a:spcPct val="0"/>
              </a:spcBef>
              <a:buFont typeface="Wingdings" pitchFamily="2" charset="2"/>
              <a:buChar char="l"/>
            </a:pPr>
            <a:r>
              <a:rPr lang="en-US" altLang="zh-CN" sz="2800"/>
              <a:t>Part4 </a:t>
            </a:r>
            <a:r>
              <a:rPr lang="zh-CN" altLang="en-US" sz="2800"/>
              <a:t>一个小工具 </a:t>
            </a:r>
            <a:r>
              <a:rPr lang="en-US" altLang="zh-CN" sz="2800"/>
              <a:t>(Effect_Path_Tool)</a:t>
            </a:r>
          </a:p>
          <a:p>
            <a:pPr eaLnBrk="1" hangingPunct="1">
              <a:spcBef>
                <a:spcPct val="0"/>
              </a:spcBef>
              <a:buFont typeface="Wingdings" pitchFamily="2" charset="2"/>
              <a:buChar char="l"/>
            </a:pPr>
            <a:endParaRPr lang="en-US" altLang="zh-CN" sz="2800"/>
          </a:p>
          <a:p>
            <a:pPr eaLnBrk="1" hangingPunct="1">
              <a:spcBef>
                <a:spcPct val="0"/>
              </a:spcBef>
              <a:buFont typeface="Wingdings" pitchFamily="2" charset="2"/>
              <a:buChar char="l"/>
            </a:pPr>
            <a:r>
              <a:rPr lang="en-US" altLang="zh-CN" sz="2800"/>
              <a:t>Part5 </a:t>
            </a:r>
            <a:r>
              <a:rPr lang="zh-CN" altLang="en-US" sz="2800"/>
              <a:t>编程中解决的几个问题 和 程序演示</a:t>
            </a:r>
            <a:endParaRPr lang="en-US" altLang="zh-CN" sz="2800"/>
          </a:p>
          <a:p>
            <a:pPr eaLnBrk="1" hangingPunct="1">
              <a:spcBef>
                <a:spcPct val="0"/>
              </a:spcBef>
            </a:pPr>
            <a:endParaRPr lang="zh-CN" altLang="en-US" sz="1800"/>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40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矩形 6"/>
          <p:cNvSpPr>
            <a:spLocks noChangeArrowheads="1"/>
          </p:cNvSpPr>
          <p:nvPr/>
        </p:nvSpPr>
        <p:spPr bwMode="auto">
          <a:xfrm>
            <a:off x="179388" y="47625"/>
            <a:ext cx="3808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1 </a:t>
            </a:r>
            <a:r>
              <a:rPr lang="zh-CN" altLang="en-US" sz="2800">
                <a:solidFill>
                  <a:schemeClr val="bg1"/>
                </a:solidFill>
                <a:latin typeface="微软雅黑" pitchFamily="34" charset="-122"/>
                <a:ea typeface="微软雅黑" pitchFamily="34" charset="-122"/>
              </a:rPr>
              <a:t>程序的模块概述</a:t>
            </a:r>
          </a:p>
        </p:txBody>
      </p:sp>
      <p:pic>
        <p:nvPicPr>
          <p:cNvPr id="410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779463"/>
            <a:ext cx="5295900" cy="5305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2" name="矩形 2"/>
          <p:cNvSpPr>
            <a:spLocks noChangeArrowheads="1"/>
          </p:cNvSpPr>
          <p:nvPr/>
        </p:nvSpPr>
        <p:spPr bwMode="auto">
          <a:xfrm>
            <a:off x="149225" y="1484313"/>
            <a:ext cx="3054350" cy="17541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a:latin typeface="Times New Roman" pitchFamily="18" charset="0"/>
              </a:rPr>
              <a:t>战斗查看器的环境要求</a:t>
            </a:r>
          </a:p>
          <a:p>
            <a:pPr eaLnBrk="1" hangingPunct="1">
              <a:spcBef>
                <a:spcPct val="0"/>
              </a:spcBef>
              <a:buFontTx/>
              <a:buNone/>
            </a:pPr>
            <a:r>
              <a:rPr lang="en-US" altLang="zh-CN" sz="1800">
                <a:latin typeface="Times New Roman" pitchFamily="18" charset="0"/>
              </a:rPr>
              <a:t>• win7</a:t>
            </a:r>
            <a:endParaRPr lang="zh-CN" altLang="en-US" sz="1800">
              <a:latin typeface="Times New Roman" pitchFamily="18" charset="0"/>
            </a:endParaRPr>
          </a:p>
          <a:p>
            <a:pPr eaLnBrk="1" hangingPunct="1">
              <a:spcBef>
                <a:spcPct val="0"/>
              </a:spcBef>
              <a:buFontTx/>
              <a:buNone/>
            </a:pPr>
            <a:r>
              <a:rPr lang="en-US" altLang="zh-CN" sz="1800">
                <a:latin typeface="Times New Roman" pitchFamily="18" charset="0"/>
              </a:rPr>
              <a:t>• python27 x32</a:t>
            </a:r>
            <a:r>
              <a:rPr lang="zh-CN" altLang="en-US" sz="1800">
                <a:latin typeface="Times New Roman" pitchFamily="18" charset="0"/>
              </a:rPr>
              <a:t>位</a:t>
            </a:r>
            <a:endParaRPr lang="en-US" altLang="zh-CN" sz="1800">
              <a:latin typeface="Times New Roman" pitchFamily="18" charset="0"/>
            </a:endParaRPr>
          </a:p>
          <a:p>
            <a:pPr eaLnBrk="1" hangingPunct="1">
              <a:spcBef>
                <a:spcPct val="0"/>
              </a:spcBef>
              <a:buFontTx/>
              <a:buNone/>
            </a:pPr>
            <a:r>
              <a:rPr lang="en-US" altLang="zh-CN" sz="1800">
                <a:latin typeface="Times New Roman" pitchFamily="18" charset="0"/>
              </a:rPr>
              <a:t>• Pycharm 4.5</a:t>
            </a:r>
          </a:p>
          <a:p>
            <a:pPr eaLnBrk="1" hangingPunct="1">
              <a:spcBef>
                <a:spcPct val="0"/>
              </a:spcBef>
              <a:buFontTx/>
              <a:buNone/>
            </a:pPr>
            <a:r>
              <a:rPr lang="en-US" altLang="zh-CN" sz="1800">
                <a:latin typeface="Times New Roman" pitchFamily="18" charset="0"/>
              </a:rPr>
              <a:t>• PyQt 4.8</a:t>
            </a:r>
          </a:p>
          <a:p>
            <a:pPr eaLnBrk="1" hangingPunct="1">
              <a:spcBef>
                <a:spcPct val="0"/>
              </a:spcBef>
              <a:buFontTx/>
              <a:buNone/>
            </a:pPr>
            <a:endParaRPr lang="zh-CN" altLang="en-US" sz="1800">
              <a:latin typeface="Times New Roman" pitchFamily="18" charset="0"/>
            </a:endParaRPr>
          </a:p>
        </p:txBody>
      </p:sp>
      <p:pic>
        <p:nvPicPr>
          <p:cNvPr id="4103" name="图片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038" y="3832225"/>
            <a:ext cx="31750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51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矩形 6"/>
          <p:cNvSpPr>
            <a:spLocks noChangeArrowheads="1"/>
          </p:cNvSpPr>
          <p:nvPr/>
        </p:nvSpPr>
        <p:spPr bwMode="auto">
          <a:xfrm>
            <a:off x="179388" y="47625"/>
            <a:ext cx="4633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2 MVC</a:t>
            </a:r>
            <a:r>
              <a:rPr lang="zh-CN" altLang="en-US" sz="2800">
                <a:solidFill>
                  <a:schemeClr val="bg1"/>
                </a:solidFill>
                <a:latin typeface="微软雅黑" pitchFamily="34" charset="-122"/>
                <a:ea typeface="微软雅黑" pitchFamily="34" charset="-122"/>
              </a:rPr>
              <a:t>框架模型的实现</a:t>
            </a:r>
          </a:p>
        </p:txBody>
      </p:sp>
      <p:pic>
        <p:nvPicPr>
          <p:cNvPr id="5125" name="图片 6" descr="C:\Users\gzdaifeng\Desktop\NetEase_Intern\1.Project\Submit\PPT展示\实现文档\02.MVC实现.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235075"/>
            <a:ext cx="4348162" cy="3943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6" name="TextBox 1"/>
          <p:cNvSpPr txBox="1">
            <a:spLocks noChangeArrowheads="1"/>
          </p:cNvSpPr>
          <p:nvPr/>
        </p:nvSpPr>
        <p:spPr bwMode="auto">
          <a:xfrm>
            <a:off x="179388" y="1695450"/>
            <a:ext cx="156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1800" b="1">
                <a:latin typeface="Times New Roman" pitchFamily="18" charset="0"/>
                <a:cs typeface="Times New Roman" pitchFamily="18" charset="0"/>
              </a:rPr>
              <a:t>TableModel</a:t>
            </a:r>
            <a:endParaRPr lang="zh-CN" altLang="en-US" sz="1800" b="1">
              <a:latin typeface="Times New Roman" pitchFamily="18" charset="0"/>
              <a:cs typeface="Times New Roman" pitchFamily="18" charset="0"/>
            </a:endParaRPr>
          </a:p>
        </p:txBody>
      </p:sp>
      <p:pic>
        <p:nvPicPr>
          <p:cNvPr id="51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1038" y="1403350"/>
            <a:ext cx="2236787"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8" name="矩形 2"/>
          <p:cNvSpPr>
            <a:spLocks noChangeArrowheads="1"/>
          </p:cNvSpPr>
          <p:nvPr/>
        </p:nvSpPr>
        <p:spPr bwMode="auto">
          <a:xfrm>
            <a:off x="4556125" y="5300663"/>
            <a:ext cx="4203700" cy="120015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800" dirty="0">
                <a:latin typeface="Times New Roman" pitchFamily="18" charset="0"/>
              </a:rPr>
              <a:t>视图层：</a:t>
            </a:r>
            <a:r>
              <a:rPr lang="en-US" altLang="zh-CN" sz="1800" dirty="0">
                <a:latin typeface="Times New Roman" pitchFamily="18" charset="0"/>
              </a:rPr>
              <a:t>UI</a:t>
            </a:r>
            <a:r>
              <a:rPr lang="zh-CN" altLang="en-US" sz="1800" dirty="0">
                <a:latin typeface="Times New Roman" pitchFamily="18" charset="0"/>
              </a:rPr>
              <a:t>界面 、用户操作委托</a:t>
            </a:r>
          </a:p>
          <a:p>
            <a:pPr eaLnBrk="1" hangingPunct="1">
              <a:spcBef>
                <a:spcPct val="0"/>
              </a:spcBef>
              <a:buFontTx/>
              <a:buNone/>
            </a:pPr>
            <a:r>
              <a:rPr lang="zh-CN" altLang="en-US" sz="1800" dirty="0">
                <a:latin typeface="Times New Roman" pitchFamily="18" charset="0"/>
              </a:rPr>
              <a:t>控制层：</a:t>
            </a:r>
            <a:r>
              <a:rPr lang="en-US" altLang="zh-CN" sz="1800" dirty="0">
                <a:latin typeface="Times New Roman" pitchFamily="18" charset="0"/>
              </a:rPr>
              <a:t>UI</a:t>
            </a:r>
            <a:r>
              <a:rPr lang="zh-CN" altLang="en-US" sz="1800" dirty="0">
                <a:latin typeface="Times New Roman" pitchFamily="18" charset="0"/>
              </a:rPr>
              <a:t>操作的处理逻辑</a:t>
            </a:r>
            <a:r>
              <a:rPr lang="zh-CN" altLang="en-US" sz="1800" dirty="0" smtClean="0">
                <a:latin typeface="Times New Roman" pitchFamily="18" charset="0"/>
              </a:rPr>
              <a:t>、</a:t>
            </a:r>
            <a:r>
              <a:rPr lang="zh-CN" altLang="en-US" sz="1800" dirty="0">
                <a:latin typeface="Times New Roman" pitchFamily="18" charset="0"/>
              </a:rPr>
              <a:t>获取</a:t>
            </a:r>
            <a:r>
              <a:rPr lang="zh-CN" altLang="en-US" sz="1800" dirty="0" smtClean="0">
                <a:latin typeface="Times New Roman" pitchFamily="18" charset="0"/>
              </a:rPr>
              <a:t>数据</a:t>
            </a:r>
            <a:r>
              <a:rPr lang="zh-CN" altLang="en-US" sz="1800" dirty="0">
                <a:latin typeface="Times New Roman" pitchFamily="18" charset="0"/>
              </a:rPr>
              <a:t>操作接口</a:t>
            </a:r>
          </a:p>
          <a:p>
            <a:pPr eaLnBrk="1" hangingPunct="1">
              <a:spcBef>
                <a:spcPct val="0"/>
              </a:spcBef>
              <a:buFontTx/>
              <a:buNone/>
            </a:pPr>
            <a:r>
              <a:rPr lang="zh-CN" altLang="en-US" sz="1800" dirty="0">
                <a:latin typeface="Times New Roman" pitchFamily="18" charset="0"/>
              </a:rPr>
              <a:t>模型层：纯数据处理、</a:t>
            </a:r>
            <a:r>
              <a:rPr lang="en-US" altLang="zh-CN" sz="1800" dirty="0">
                <a:latin typeface="Times New Roman" pitchFamily="18" charset="0"/>
              </a:rPr>
              <a:t>UI</a:t>
            </a:r>
            <a:r>
              <a:rPr lang="zh-CN" altLang="en-US" sz="1800" dirty="0">
                <a:latin typeface="Times New Roman" pitchFamily="18" charset="0"/>
              </a:rPr>
              <a:t>分离</a:t>
            </a:r>
            <a:endParaRPr lang="en-US" altLang="zh-CN" sz="1800" dirty="0">
              <a:latin typeface="Times New Roman" pitchFamily="18" charset="0"/>
            </a:endParaRPr>
          </a:p>
        </p:txBody>
      </p:sp>
      <p:pic>
        <p:nvPicPr>
          <p:cNvPr id="51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908050"/>
            <a:ext cx="39528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61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8" name="矩形 6"/>
          <p:cNvSpPr>
            <a:spLocks noChangeArrowheads="1"/>
          </p:cNvSpPr>
          <p:nvPr/>
        </p:nvSpPr>
        <p:spPr bwMode="auto">
          <a:xfrm>
            <a:off x="179388" y="47625"/>
            <a:ext cx="760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3 </a:t>
            </a:r>
            <a:r>
              <a:rPr lang="zh-CN" altLang="en-US" sz="2800">
                <a:solidFill>
                  <a:schemeClr val="bg1"/>
                </a:solidFill>
                <a:latin typeface="微软雅黑" pitchFamily="34" charset="-122"/>
                <a:ea typeface="微软雅黑" pitchFamily="34" charset="-122"/>
              </a:rPr>
              <a:t>自定义模块</a:t>
            </a:r>
            <a:r>
              <a:rPr lang="en-US" altLang="zh-CN" sz="2800">
                <a:solidFill>
                  <a:schemeClr val="bg1"/>
                </a:solidFill>
                <a:latin typeface="微软雅黑" pitchFamily="34" charset="-122"/>
                <a:ea typeface="微软雅黑" pitchFamily="34" charset="-122"/>
              </a:rPr>
              <a:t>——3.1</a:t>
            </a:r>
            <a:r>
              <a:rPr lang="zh-CN" altLang="en-US" sz="2800">
                <a:solidFill>
                  <a:schemeClr val="bg1"/>
                </a:solidFill>
                <a:latin typeface="微软雅黑" pitchFamily="34" charset="-122"/>
                <a:ea typeface="微软雅黑" pitchFamily="34" charset="-122"/>
              </a:rPr>
              <a:t>服务端数据定时同步</a:t>
            </a:r>
          </a:p>
        </p:txBody>
      </p:sp>
      <p:pic>
        <p:nvPicPr>
          <p:cNvPr id="6149" name="图片 6" descr="C:\Users\gzdaifeng\Desktop\NetEase_Intern\1.Project\Submit\PPT展示\实现文档\03.数据定时采集实现.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981075"/>
            <a:ext cx="5275262"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图片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7813" y="2955925"/>
            <a:ext cx="3892550" cy="1401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1" name="图片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652963"/>
            <a:ext cx="3890963" cy="16557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2" name="图片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388" y="973138"/>
            <a:ext cx="2894012" cy="19827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3" name="图片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7500" y="3549650"/>
            <a:ext cx="3006725" cy="2062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fld id="{959ADE44-DA6B-4A3C-80BA-151A6BCD5197}" type="datetime1">
              <a:rPr lang="zh-CN" altLang="en-US"/>
              <a:pPr>
                <a:defRPr/>
              </a:pPr>
              <a:t>2016/7/1</a:t>
            </a:fld>
            <a:endParaRPr lang="zh-CN" altLang="en-US"/>
          </a:p>
        </p:txBody>
      </p:sp>
      <p:pic>
        <p:nvPicPr>
          <p:cNvPr id="71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矩形 6"/>
          <p:cNvSpPr>
            <a:spLocks noChangeArrowheads="1"/>
          </p:cNvSpPr>
          <p:nvPr/>
        </p:nvSpPr>
        <p:spPr bwMode="auto">
          <a:xfrm>
            <a:off x="179388" y="47625"/>
            <a:ext cx="796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3 </a:t>
            </a:r>
            <a:r>
              <a:rPr lang="zh-CN" altLang="en-US" sz="2800">
                <a:solidFill>
                  <a:schemeClr val="bg1"/>
                </a:solidFill>
                <a:latin typeface="微软雅黑" pitchFamily="34" charset="-122"/>
                <a:ea typeface="微软雅黑" pitchFamily="34" charset="-122"/>
              </a:rPr>
              <a:t>自定义模块</a:t>
            </a:r>
            <a:r>
              <a:rPr lang="en-US" altLang="zh-CN" sz="2800">
                <a:solidFill>
                  <a:schemeClr val="bg1"/>
                </a:solidFill>
                <a:latin typeface="微软雅黑" pitchFamily="34" charset="-122"/>
                <a:ea typeface="微软雅黑" pitchFamily="34" charset="-122"/>
              </a:rPr>
              <a:t>——3.2</a:t>
            </a:r>
            <a:r>
              <a:rPr lang="zh-CN" altLang="en-US" sz="2800">
                <a:solidFill>
                  <a:schemeClr val="bg1"/>
                </a:solidFill>
                <a:latin typeface="微软雅黑" pitchFamily="34" charset="-122"/>
                <a:ea typeface="微软雅黑" pitchFamily="34" charset="-122"/>
              </a:rPr>
              <a:t>游戏历史数据的时间轴</a:t>
            </a:r>
          </a:p>
        </p:txBody>
      </p:sp>
      <p:pic>
        <p:nvPicPr>
          <p:cNvPr id="7173" name="图片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2058988"/>
            <a:ext cx="273526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313" y="4329113"/>
            <a:ext cx="2735262"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图片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68713" y="1982788"/>
            <a:ext cx="29686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图片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8038" y="4329113"/>
            <a:ext cx="566737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981075"/>
            <a:ext cx="6115050" cy="771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875463" y="979488"/>
            <a:ext cx="1928812" cy="1384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1450" indent="-171450">
              <a:buFont typeface="Arial" pitchFamily="34" charset="0"/>
              <a:buChar char="•"/>
              <a:defRPr/>
            </a:pPr>
            <a:r>
              <a:rPr lang="zh-CN" altLang="en-US" sz="1200" dirty="0">
                <a:ea typeface="宋体" charset="-122"/>
              </a:rPr>
              <a:t>采集频率，每</a:t>
            </a:r>
            <a:r>
              <a:rPr lang="en-US" altLang="zh-CN" sz="1200" dirty="0">
                <a:ea typeface="宋体" charset="-122"/>
              </a:rPr>
              <a:t>5s</a:t>
            </a:r>
            <a:r>
              <a:rPr lang="zh-CN" altLang="en-US" sz="1200" dirty="0">
                <a:ea typeface="宋体" charset="-122"/>
              </a:rPr>
              <a:t>同步</a:t>
            </a:r>
            <a:r>
              <a:rPr lang="en-US" altLang="zh-CN" sz="1200" dirty="0">
                <a:ea typeface="宋体" charset="-122"/>
              </a:rPr>
              <a:t>1</a:t>
            </a:r>
            <a:r>
              <a:rPr lang="zh-CN" altLang="en-US" sz="1200" dirty="0">
                <a:ea typeface="宋体" charset="-122"/>
              </a:rPr>
              <a:t>帧数据。</a:t>
            </a:r>
          </a:p>
          <a:p>
            <a:pPr>
              <a:defRPr/>
            </a:pPr>
            <a:endParaRPr lang="en-US" altLang="zh-CN" sz="1200" dirty="0">
              <a:ea typeface="宋体" charset="-122"/>
            </a:endParaRPr>
          </a:p>
          <a:p>
            <a:pPr marL="171450" indent="-171450">
              <a:buFont typeface="Arial" pitchFamily="34" charset="0"/>
              <a:buChar char="•"/>
              <a:defRPr/>
            </a:pPr>
            <a:r>
              <a:rPr lang="zh-CN" altLang="en-US" sz="1200" dirty="0">
                <a:ea typeface="宋体" charset="-122"/>
              </a:rPr>
              <a:t>采集周期，每</a:t>
            </a:r>
            <a:r>
              <a:rPr lang="en-US" altLang="zh-CN" sz="1200" dirty="0">
                <a:ea typeface="宋体" charset="-122"/>
              </a:rPr>
              <a:t>100</a:t>
            </a:r>
            <a:r>
              <a:rPr lang="zh-CN" altLang="en-US" sz="1200" dirty="0">
                <a:ea typeface="宋体" charset="-122"/>
              </a:rPr>
              <a:t>帧的数据（</a:t>
            </a:r>
            <a:r>
              <a:rPr lang="en-US" altLang="zh-CN" sz="1200" dirty="0">
                <a:ea typeface="宋体" charset="-122"/>
              </a:rPr>
              <a:t>0-99</a:t>
            </a:r>
            <a:r>
              <a:rPr lang="zh-CN" altLang="en-US" sz="1200" dirty="0">
                <a:ea typeface="宋体" charset="-122"/>
              </a:rPr>
              <a:t>）</a:t>
            </a:r>
            <a:r>
              <a:rPr lang="en-US" altLang="zh-CN" sz="1200" dirty="0">
                <a:ea typeface="宋体" charset="-122"/>
              </a:rPr>
              <a:t>,</a:t>
            </a:r>
            <a:r>
              <a:rPr lang="zh-CN" altLang="en-US" sz="1200" dirty="0">
                <a:ea typeface="宋体" charset="-122"/>
              </a:rPr>
              <a:t>采集回到起点，实体和属性数据存入本地的</a:t>
            </a:r>
            <a:r>
              <a:rPr lang="en-US" altLang="zh-CN" sz="1200" dirty="0">
                <a:ea typeface="宋体" charset="-122"/>
              </a:rPr>
              <a:t>.</a:t>
            </a:r>
            <a:r>
              <a:rPr lang="en-US" altLang="zh-CN" sz="1200" dirty="0" err="1">
                <a:ea typeface="宋体" charset="-122"/>
              </a:rPr>
              <a:t>xls</a:t>
            </a:r>
            <a:r>
              <a:rPr lang="zh-CN" altLang="en-US" sz="1200" dirty="0">
                <a:ea typeface="宋体" charset="-122"/>
              </a:rPr>
              <a:t>文件。</a:t>
            </a:r>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7588"/>
            <a:ext cx="8407400"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819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矩形 6"/>
          <p:cNvSpPr>
            <a:spLocks noChangeArrowheads="1"/>
          </p:cNvSpPr>
          <p:nvPr/>
        </p:nvSpPr>
        <p:spPr bwMode="auto">
          <a:xfrm>
            <a:off x="179388" y="47625"/>
            <a:ext cx="6167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3 </a:t>
            </a:r>
            <a:r>
              <a:rPr lang="zh-CN" altLang="en-US" sz="2800">
                <a:solidFill>
                  <a:schemeClr val="bg1"/>
                </a:solidFill>
                <a:latin typeface="微软雅黑" pitchFamily="34" charset="-122"/>
                <a:ea typeface="微软雅黑" pitchFamily="34" charset="-122"/>
              </a:rPr>
              <a:t>自定义模块</a:t>
            </a:r>
            <a:r>
              <a:rPr lang="en-US" altLang="zh-CN" sz="2800">
                <a:solidFill>
                  <a:schemeClr val="bg1"/>
                </a:solidFill>
                <a:latin typeface="微软雅黑" pitchFamily="34" charset="-122"/>
                <a:ea typeface="微软雅黑" pitchFamily="34" charset="-122"/>
              </a:rPr>
              <a:t>——3.3</a:t>
            </a:r>
            <a:r>
              <a:rPr lang="zh-CN" altLang="en-US" sz="2800">
                <a:solidFill>
                  <a:schemeClr val="bg1"/>
                </a:solidFill>
                <a:latin typeface="微软雅黑" pitchFamily="34" charset="-122"/>
                <a:ea typeface="微软雅黑" pitchFamily="34" charset="-122"/>
              </a:rPr>
              <a:t>表格的映射</a:t>
            </a:r>
          </a:p>
        </p:txBody>
      </p:sp>
      <p:sp>
        <p:nvSpPr>
          <p:cNvPr id="8198" name="矩形 1"/>
          <p:cNvSpPr>
            <a:spLocks noChangeArrowheads="1"/>
          </p:cNvSpPr>
          <p:nvPr/>
        </p:nvSpPr>
        <p:spPr bwMode="auto">
          <a:xfrm>
            <a:off x="5508625" y="765175"/>
            <a:ext cx="3175000" cy="1600200"/>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1400">
                <a:latin typeface="Times New Roman" pitchFamily="18" charset="0"/>
              </a:rPr>
              <a:t>表格映射</a:t>
            </a:r>
            <a:r>
              <a:rPr lang="en-US" altLang="zh-CN" sz="1400">
                <a:latin typeface="Times New Roman" pitchFamily="18" charset="0"/>
              </a:rPr>
              <a:t> : </a:t>
            </a:r>
            <a:endParaRPr lang="zh-CN" altLang="zh-CN" sz="1400">
              <a:latin typeface="Times New Roman" pitchFamily="18" charset="0"/>
            </a:endParaRPr>
          </a:p>
          <a:p>
            <a:pPr eaLnBrk="1" hangingPunct="1">
              <a:spcBef>
                <a:spcPct val="0"/>
              </a:spcBef>
              <a:buFontTx/>
              <a:buNone/>
            </a:pPr>
            <a:r>
              <a:rPr lang="en-US" altLang="zh-CN" sz="1400">
                <a:latin typeface="Times New Roman" pitchFamily="18" charset="0"/>
              </a:rPr>
              <a:t>ui_tab: </a:t>
            </a:r>
            <a:r>
              <a:rPr lang="zh-CN" altLang="zh-CN" sz="1400">
                <a:latin typeface="Times New Roman" pitchFamily="18" charset="0"/>
              </a:rPr>
              <a:t>当前</a:t>
            </a:r>
            <a:r>
              <a:rPr lang="en-US" altLang="zh-CN" sz="1400">
                <a:latin typeface="Times New Roman" pitchFamily="18" charset="0"/>
              </a:rPr>
              <a:t>tableview</a:t>
            </a:r>
            <a:r>
              <a:rPr lang="zh-CN" altLang="zh-CN" sz="1400">
                <a:latin typeface="Times New Roman" pitchFamily="18" charset="0"/>
              </a:rPr>
              <a:t>显示的用户需要的数据结果</a:t>
            </a:r>
            <a:r>
              <a:rPr lang="zh-CN" altLang="en-US" sz="1400">
                <a:latin typeface="Times New Roman" pitchFamily="18" charset="0"/>
              </a:rPr>
              <a:t>；</a:t>
            </a:r>
            <a:endParaRPr lang="zh-CN" altLang="zh-CN" sz="1400">
              <a:latin typeface="Times New Roman" pitchFamily="18" charset="0"/>
            </a:endParaRPr>
          </a:p>
          <a:p>
            <a:pPr eaLnBrk="1" hangingPunct="1">
              <a:spcBef>
                <a:spcPct val="0"/>
              </a:spcBef>
              <a:buFontTx/>
              <a:buNone/>
            </a:pPr>
            <a:r>
              <a:rPr lang="en-US" altLang="zh-CN" sz="1400">
                <a:latin typeface="Times New Roman" pitchFamily="18" charset="0"/>
              </a:rPr>
              <a:t>point_tab: </a:t>
            </a:r>
            <a:r>
              <a:rPr lang="zh-CN" altLang="zh-CN" sz="1400">
                <a:latin typeface="Times New Roman" pitchFamily="18" charset="0"/>
              </a:rPr>
              <a:t>当前帧的实体和属性的所有数据</a:t>
            </a:r>
            <a:r>
              <a:rPr lang="zh-CN" altLang="en-US" sz="1400">
                <a:latin typeface="Times New Roman" pitchFamily="18" charset="0"/>
              </a:rPr>
              <a:t>；</a:t>
            </a:r>
            <a:endParaRPr lang="zh-CN" altLang="zh-CN" sz="1400">
              <a:latin typeface="Times New Roman" pitchFamily="18" charset="0"/>
            </a:endParaRPr>
          </a:p>
          <a:p>
            <a:pPr eaLnBrk="1" hangingPunct="1">
              <a:spcBef>
                <a:spcPct val="0"/>
              </a:spcBef>
              <a:buFontTx/>
              <a:buNone/>
            </a:pPr>
            <a:r>
              <a:rPr lang="zh-CN" altLang="zh-CN" sz="1400">
                <a:latin typeface="Times New Roman" pitchFamily="18" charset="0"/>
              </a:rPr>
              <a:t>表格映射</a:t>
            </a:r>
            <a:r>
              <a:rPr lang="en-US" altLang="zh-CN" sz="1400">
                <a:latin typeface="Times New Roman" pitchFamily="18" charset="0"/>
              </a:rPr>
              <a:t>: </a:t>
            </a:r>
            <a:r>
              <a:rPr lang="zh-CN" altLang="zh-CN" sz="1400">
                <a:latin typeface="Times New Roman" pitchFamily="18" charset="0"/>
              </a:rPr>
              <a:t>解决不同帧数据，不同行列标题需求数据的显示</a:t>
            </a:r>
            <a:r>
              <a:rPr lang="zh-CN" altLang="en-US" sz="1400">
                <a:latin typeface="Times New Roman" pitchFamily="18" charset="0"/>
              </a:rPr>
              <a:t>；</a:t>
            </a:r>
            <a:endParaRPr lang="zh-CN" altLang="zh-CN" sz="1400">
              <a:latin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0" name="矩形 6"/>
          <p:cNvSpPr>
            <a:spLocks noChangeArrowheads="1"/>
          </p:cNvSpPr>
          <p:nvPr/>
        </p:nvSpPr>
        <p:spPr bwMode="auto">
          <a:xfrm>
            <a:off x="179388" y="47625"/>
            <a:ext cx="5808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3 </a:t>
            </a:r>
            <a:r>
              <a:rPr lang="zh-CN" altLang="en-US" sz="2800">
                <a:solidFill>
                  <a:schemeClr val="bg1"/>
                </a:solidFill>
                <a:latin typeface="微软雅黑" pitchFamily="34" charset="-122"/>
                <a:ea typeface="微软雅黑" pitchFamily="34" charset="-122"/>
              </a:rPr>
              <a:t>自定义模块</a:t>
            </a:r>
            <a:r>
              <a:rPr lang="en-US" altLang="zh-CN" sz="2800">
                <a:solidFill>
                  <a:schemeClr val="bg1"/>
                </a:solidFill>
                <a:latin typeface="微软雅黑" pitchFamily="34" charset="-122"/>
                <a:ea typeface="微软雅黑" pitchFamily="34" charset="-122"/>
              </a:rPr>
              <a:t>——3.4</a:t>
            </a:r>
            <a:r>
              <a:rPr lang="zh-CN" altLang="en-US" sz="2800">
                <a:solidFill>
                  <a:schemeClr val="bg1"/>
                </a:solidFill>
                <a:latin typeface="微软雅黑" pitchFamily="34" charset="-122"/>
                <a:ea typeface="微软雅黑" pitchFamily="34" charset="-122"/>
              </a:rPr>
              <a:t>字符匹配</a:t>
            </a:r>
          </a:p>
        </p:txBody>
      </p:sp>
      <p:pic>
        <p:nvPicPr>
          <p:cNvPr id="9221" name="图片 6" descr="C:\Users\gzdaifeng\Desktop\NetEase_Intern\1.Project\Submit\PPT展示\实现文档\05.输入字符匹配 .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25538"/>
            <a:ext cx="5521325" cy="1682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9222" name="矩形 2"/>
          <p:cNvSpPr>
            <a:spLocks noChangeArrowheads="1"/>
          </p:cNvSpPr>
          <p:nvPr/>
        </p:nvSpPr>
        <p:spPr bwMode="auto">
          <a:xfrm>
            <a:off x="900113" y="3429000"/>
            <a:ext cx="4800600" cy="2462213"/>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zh-CN" sz="1400" b="1">
                <a:latin typeface="Times New Roman" pitchFamily="18" charset="0"/>
              </a:rPr>
              <a:t>搜索框 </a:t>
            </a:r>
            <a:r>
              <a:rPr lang="zh-CN" altLang="zh-CN" sz="1400">
                <a:latin typeface="Times New Roman" pitchFamily="18" charset="0"/>
              </a:rPr>
              <a:t>输入</a:t>
            </a:r>
            <a:r>
              <a:rPr lang="en-US" altLang="zh-CN" sz="1400">
                <a:latin typeface="Times New Roman" pitchFamily="18" charset="0"/>
              </a:rPr>
              <a:t> </a:t>
            </a:r>
            <a:r>
              <a:rPr lang="en-US" altLang="zh-CN" sz="1400" b="1">
                <a:latin typeface="Times New Roman" pitchFamily="18" charset="0"/>
              </a:rPr>
              <a:t>column_name XXX</a:t>
            </a:r>
            <a:r>
              <a:rPr lang="en-US" altLang="zh-CN" sz="1400">
                <a:latin typeface="Times New Roman" pitchFamily="18" charset="0"/>
              </a:rPr>
              <a:t>, </a:t>
            </a:r>
            <a:r>
              <a:rPr lang="zh-CN" altLang="zh-CN" sz="1400">
                <a:latin typeface="Times New Roman" pitchFamily="18" charset="0"/>
              </a:rPr>
              <a:t>搜索到实体的属性名通过从前向后匹配的方式匹配字符串并按字典序排序，可以过滤字符开始的空格，将表格的列项添加点击来自定制为自己需要的属性列。</a:t>
            </a:r>
          </a:p>
          <a:p>
            <a:pPr eaLnBrk="1" hangingPunct="1">
              <a:spcBef>
                <a:spcPct val="0"/>
              </a:spcBef>
              <a:buFontTx/>
              <a:buNone/>
            </a:pPr>
            <a:r>
              <a:rPr lang="zh-CN" altLang="zh-CN" sz="1400" b="1">
                <a:latin typeface="Times New Roman" pitchFamily="18" charset="0"/>
              </a:rPr>
              <a:t>搜索框 </a:t>
            </a:r>
            <a:r>
              <a:rPr lang="zh-CN" altLang="zh-CN" sz="1400">
                <a:latin typeface="Times New Roman" pitchFamily="18" charset="0"/>
              </a:rPr>
              <a:t>输入 </a:t>
            </a:r>
            <a:r>
              <a:rPr lang="en-US" altLang="zh-CN" sz="1400" b="1">
                <a:latin typeface="Times New Roman" pitchFamily="18" charset="0"/>
              </a:rPr>
              <a:t>row_name XXX</a:t>
            </a:r>
            <a:r>
              <a:rPr lang="en-US" altLang="zh-CN" sz="1400">
                <a:latin typeface="Times New Roman" pitchFamily="18" charset="0"/>
              </a:rPr>
              <a:t>, </a:t>
            </a:r>
            <a:r>
              <a:rPr lang="zh-CN" altLang="zh-CN" sz="1400">
                <a:latin typeface="Times New Roman" pitchFamily="18" charset="0"/>
              </a:rPr>
              <a:t>搜索到实体名，通过从前向后匹配的方式匹配字符串并按字典序排序，可以过滤字符开始的空格，通过排序来直接过滤掉表格中行标题未匹配的行。</a:t>
            </a:r>
          </a:p>
          <a:p>
            <a:pPr eaLnBrk="1" hangingPunct="1">
              <a:spcBef>
                <a:spcPct val="0"/>
              </a:spcBef>
              <a:buFontTx/>
              <a:buNone/>
            </a:pPr>
            <a:r>
              <a:rPr lang="zh-CN" altLang="zh-CN" sz="1400" b="1">
                <a:latin typeface="Times New Roman" pitchFamily="18" charset="0"/>
              </a:rPr>
              <a:t>搜索框 </a:t>
            </a:r>
            <a:r>
              <a:rPr lang="zh-CN" altLang="zh-CN" sz="1400">
                <a:latin typeface="Times New Roman" pitchFamily="18" charset="0"/>
              </a:rPr>
              <a:t>输入 </a:t>
            </a:r>
            <a:r>
              <a:rPr lang="en-US" altLang="zh-CN" sz="1400" b="1">
                <a:latin typeface="Times New Roman" pitchFamily="18" charset="0"/>
              </a:rPr>
              <a:t>table_data XXX</a:t>
            </a:r>
            <a:r>
              <a:rPr lang="en-US" altLang="zh-CN" sz="1400">
                <a:latin typeface="Times New Roman" pitchFamily="18" charset="0"/>
              </a:rPr>
              <a:t>, </a:t>
            </a:r>
            <a:r>
              <a:rPr lang="zh-CN" altLang="zh-CN" sz="1400">
                <a:latin typeface="Times New Roman" pitchFamily="18" charset="0"/>
              </a:rPr>
              <a:t>搜索到实体的属性名对应的数值（等值匹配），数值通过高亮显示，搜索数值有多个则多项高亮显示。</a:t>
            </a:r>
          </a:p>
        </p:txBody>
      </p:sp>
      <p:pic>
        <p:nvPicPr>
          <p:cNvPr id="9223" name="图片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5675" y="2703513"/>
            <a:ext cx="2811463" cy="1711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4" name="图片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35675" y="738188"/>
            <a:ext cx="2530475" cy="1698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5" name="图片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5825" y="4673600"/>
            <a:ext cx="2951163" cy="1789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9ADE44-DA6B-4A3C-80BA-151A6BCD5197}" type="datetime1">
              <a:rPr lang="zh-CN" altLang="en-US"/>
              <a:pPr>
                <a:defRPr/>
              </a:pPr>
              <a:t>2016/7/1</a:t>
            </a:fld>
            <a:endParaRPr lang="zh-CN" altLang="en-US"/>
          </a:p>
        </p:txBody>
      </p:sp>
      <p:pic>
        <p:nvPicPr>
          <p:cNvPr id="102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矩形 6"/>
          <p:cNvSpPr>
            <a:spLocks noChangeArrowheads="1"/>
          </p:cNvSpPr>
          <p:nvPr/>
        </p:nvSpPr>
        <p:spPr bwMode="auto">
          <a:xfrm>
            <a:off x="179388" y="47625"/>
            <a:ext cx="5808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2800">
                <a:solidFill>
                  <a:schemeClr val="bg1"/>
                </a:solidFill>
                <a:latin typeface="微软雅黑" pitchFamily="34" charset="-122"/>
                <a:ea typeface="微软雅黑" pitchFamily="34" charset="-122"/>
              </a:rPr>
              <a:t>Part 3 </a:t>
            </a:r>
            <a:r>
              <a:rPr lang="zh-CN" altLang="en-US" sz="2800">
                <a:solidFill>
                  <a:schemeClr val="bg1"/>
                </a:solidFill>
                <a:latin typeface="微软雅黑" pitchFamily="34" charset="-122"/>
                <a:ea typeface="微软雅黑" pitchFamily="34" charset="-122"/>
              </a:rPr>
              <a:t>自定义模块</a:t>
            </a:r>
            <a:r>
              <a:rPr lang="en-US" altLang="zh-CN" sz="2800">
                <a:solidFill>
                  <a:schemeClr val="bg1"/>
                </a:solidFill>
                <a:latin typeface="微软雅黑" pitchFamily="34" charset="-122"/>
                <a:ea typeface="微软雅黑" pitchFamily="34" charset="-122"/>
              </a:rPr>
              <a:t>——3.5</a:t>
            </a:r>
            <a:r>
              <a:rPr lang="zh-CN" altLang="en-US" sz="2800">
                <a:solidFill>
                  <a:schemeClr val="bg1"/>
                </a:solidFill>
                <a:latin typeface="微软雅黑" pitchFamily="34" charset="-122"/>
                <a:ea typeface="微软雅黑" pitchFamily="34" charset="-122"/>
              </a:rPr>
              <a:t>工具模块</a:t>
            </a:r>
          </a:p>
        </p:txBody>
      </p:sp>
      <p:sp>
        <p:nvSpPr>
          <p:cNvPr id="10245" name="矩形 2"/>
          <p:cNvSpPr>
            <a:spLocks noChangeArrowheads="1"/>
          </p:cNvSpPr>
          <p:nvPr/>
        </p:nvSpPr>
        <p:spPr bwMode="auto">
          <a:xfrm>
            <a:off x="468313" y="3716338"/>
            <a:ext cx="4319587" cy="1385887"/>
          </a:xfrm>
          <a:prstGeom prst="rect">
            <a:avLst/>
          </a:prstGeom>
          <a:noFill/>
          <a:ln w="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b="1">
                <a:latin typeface="Times New Roman" pitchFamily="18" charset="0"/>
              </a:rPr>
              <a:t>配置文件模块：</a:t>
            </a:r>
            <a:r>
              <a:rPr lang="zh-CN" altLang="en-US" sz="1400">
                <a:latin typeface="Times New Roman" pitchFamily="18" charset="0"/>
              </a:rPr>
              <a:t>解析</a:t>
            </a:r>
            <a:r>
              <a:rPr lang="en-US" altLang="zh-CN" sz="1400">
                <a:latin typeface="Times New Roman" pitchFamily="18" charset="0"/>
              </a:rPr>
              <a:t>.conf</a:t>
            </a:r>
            <a:r>
              <a:rPr lang="zh-CN" altLang="en-US" sz="1400">
                <a:latin typeface="Times New Roman" pitchFamily="18" charset="0"/>
              </a:rPr>
              <a:t>配置文件</a:t>
            </a:r>
            <a:r>
              <a:rPr lang="en-US" altLang="zh-CN" sz="1400">
                <a:latin typeface="Times New Roman" pitchFamily="18" charset="0"/>
              </a:rPr>
              <a:t>;</a:t>
            </a:r>
          </a:p>
          <a:p>
            <a:pPr eaLnBrk="1" hangingPunct="1">
              <a:spcBef>
                <a:spcPct val="0"/>
              </a:spcBef>
              <a:buFontTx/>
              <a:buNone/>
            </a:pPr>
            <a:endParaRPr lang="en-US" altLang="zh-CN" sz="1400">
              <a:latin typeface="Times New Roman" pitchFamily="18" charset="0"/>
            </a:endParaRPr>
          </a:p>
          <a:p>
            <a:pPr eaLnBrk="1" hangingPunct="1">
              <a:spcBef>
                <a:spcPct val="0"/>
              </a:spcBef>
              <a:buFontTx/>
              <a:buNone/>
            </a:pPr>
            <a:r>
              <a:rPr lang="zh-CN" altLang="en-US" sz="1400" b="1">
                <a:latin typeface="Times New Roman" pitchFamily="18" charset="0"/>
              </a:rPr>
              <a:t>日志模块：</a:t>
            </a:r>
            <a:r>
              <a:rPr lang="zh-CN" altLang="en-US" sz="1400">
                <a:latin typeface="Times New Roman" pitchFamily="18" charset="0"/>
              </a:rPr>
              <a:t>异常操作的日志记录 </a:t>
            </a:r>
            <a:r>
              <a:rPr lang="en-US" altLang="zh-CN" sz="1400">
                <a:latin typeface="Times New Roman" pitchFamily="18" charset="0"/>
              </a:rPr>
              <a:t>Info War Error </a:t>
            </a:r>
            <a:r>
              <a:rPr lang="en-US" altLang="zh-CN" sz="1400"/>
              <a:t>Critical;</a:t>
            </a:r>
            <a:endParaRPr lang="en-US" altLang="zh-CN" sz="1400">
              <a:latin typeface="Times New Roman" pitchFamily="18" charset="0"/>
            </a:endParaRPr>
          </a:p>
          <a:p>
            <a:pPr eaLnBrk="1" hangingPunct="1">
              <a:spcBef>
                <a:spcPct val="0"/>
              </a:spcBef>
              <a:buFontTx/>
              <a:buNone/>
            </a:pPr>
            <a:endParaRPr lang="en-US" altLang="zh-CN" sz="1400" b="1">
              <a:latin typeface="Times New Roman" pitchFamily="18" charset="0"/>
            </a:endParaRPr>
          </a:p>
          <a:p>
            <a:pPr eaLnBrk="1" hangingPunct="1">
              <a:spcBef>
                <a:spcPct val="0"/>
              </a:spcBef>
              <a:buFontTx/>
              <a:buNone/>
            </a:pPr>
            <a:r>
              <a:rPr lang="zh-CN" altLang="en-US" sz="1400" b="1">
                <a:latin typeface="Times New Roman" pitchFamily="18" charset="0"/>
              </a:rPr>
              <a:t>工具类的模块</a:t>
            </a:r>
            <a:r>
              <a:rPr lang="en-US" altLang="zh-CN" sz="1400" b="1">
                <a:latin typeface="Times New Roman" pitchFamily="18" charset="0"/>
              </a:rPr>
              <a:t>:  </a:t>
            </a:r>
            <a:r>
              <a:rPr lang="zh-CN" altLang="en-US" sz="1400">
                <a:latin typeface="Times New Roman" pitchFamily="18" charset="0"/>
              </a:rPr>
              <a:t>不属于某个类且共有的方法</a:t>
            </a:r>
            <a:r>
              <a:rPr lang="en-US" altLang="zh-CN" sz="1400">
                <a:latin typeface="Times New Roman" pitchFamily="18" charset="0"/>
              </a:rPr>
              <a:t>;</a:t>
            </a:r>
          </a:p>
          <a:p>
            <a:pPr eaLnBrk="1" hangingPunct="1">
              <a:spcBef>
                <a:spcPct val="0"/>
              </a:spcBef>
              <a:buFontTx/>
              <a:buNone/>
            </a:pPr>
            <a:endParaRPr lang="en-US" altLang="zh-CN" sz="1400" b="1">
              <a:latin typeface="Times New Roman" pitchFamily="18" charset="0"/>
            </a:endParaRPr>
          </a:p>
        </p:txBody>
      </p:sp>
      <p:pic>
        <p:nvPicPr>
          <p:cNvPr id="1024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0" y="1268413"/>
            <a:ext cx="2541588" cy="16557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677863"/>
            <a:ext cx="2941637" cy="24304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3573463"/>
            <a:ext cx="39528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2371</TotalTime>
  <Words>1913</Words>
  <Application>Microsoft Office PowerPoint</Application>
  <PresentationFormat>全屏显示(4:3)</PresentationFormat>
  <Paragraphs>192</Paragraphs>
  <Slides>14</Slides>
  <Notes>13</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代锋</dc:creator>
  <cp:lastModifiedBy>daifeng</cp:lastModifiedBy>
  <cp:revision>156</cp:revision>
  <cp:lastPrinted>2016-06-29T08:01:26Z</cp:lastPrinted>
  <dcterms:created xsi:type="dcterms:W3CDTF">2016-06-12T12:58:31Z</dcterms:created>
  <dcterms:modified xsi:type="dcterms:W3CDTF">2016-07-01T02:10:53Z</dcterms:modified>
</cp:coreProperties>
</file>